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706" r:id="rId1"/>
  </p:sldMasterIdLst>
  <p:notesMasterIdLst>
    <p:notesMasterId r:id="rId48"/>
  </p:notesMasterIdLst>
  <p:handoutMasterIdLst>
    <p:handoutMasterId r:id="rId49"/>
  </p:handoutMasterIdLst>
  <p:sldIdLst>
    <p:sldId id="430" r:id="rId2"/>
    <p:sldId id="425" r:id="rId3"/>
    <p:sldId id="426" r:id="rId4"/>
    <p:sldId id="427" r:id="rId5"/>
    <p:sldId id="435" r:id="rId6"/>
    <p:sldId id="436" r:id="rId7"/>
    <p:sldId id="424"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02" r:id="rId22"/>
    <p:sldId id="403" r:id="rId23"/>
    <p:sldId id="437"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31" r:id="rId44"/>
    <p:sldId id="432" r:id="rId45"/>
    <p:sldId id="433" r:id="rId46"/>
    <p:sldId id="434" r:id="rId47"/>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64759" autoAdjust="0"/>
  </p:normalViewPr>
  <p:slideViewPr>
    <p:cSldViewPr snapToGrid="0" snapToObjects="1">
      <p:cViewPr varScale="1">
        <p:scale>
          <a:sx n="61" d="100"/>
          <a:sy n="61" d="100"/>
        </p:scale>
        <p:origin x="2460" y="52"/>
      </p:cViewPr>
      <p:guideLst>
        <p:guide orient="horz" pos="2160"/>
        <p:guide pos="3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E308A8-B2CA-43FB-A007-E76C20977999}"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5D1C494A-5945-4D23-B4F0-F05D39193BC6}">
      <dgm:prSet/>
      <dgm:spPr/>
      <dgm:t>
        <a:bodyPr/>
        <a:lstStyle/>
        <a:p>
          <a:r>
            <a:rPr lang="en-US"/>
            <a:t>Define</a:t>
          </a:r>
        </a:p>
      </dgm:t>
    </dgm:pt>
    <dgm:pt modelId="{09C01BFC-B77F-4ED2-A440-F6366A1D589D}" type="parTrans" cxnId="{7B8FFBC8-0EDB-4F93-B543-53B31E429045}">
      <dgm:prSet/>
      <dgm:spPr/>
      <dgm:t>
        <a:bodyPr/>
        <a:lstStyle/>
        <a:p>
          <a:endParaRPr lang="en-US"/>
        </a:p>
      </dgm:t>
    </dgm:pt>
    <dgm:pt modelId="{3E9AD0B3-8B4C-49FD-AD24-13A15953AE54}" type="sibTrans" cxnId="{7B8FFBC8-0EDB-4F93-B543-53B31E429045}">
      <dgm:prSet/>
      <dgm:spPr/>
      <dgm:t>
        <a:bodyPr/>
        <a:lstStyle/>
        <a:p>
          <a:endParaRPr lang="en-US"/>
        </a:p>
      </dgm:t>
    </dgm:pt>
    <dgm:pt modelId="{168C2513-4CFD-43A2-A410-87E049D1B90D}">
      <dgm:prSet/>
      <dgm:spPr/>
      <dgm:t>
        <a:bodyPr/>
        <a:lstStyle/>
        <a:p>
          <a:r>
            <a:rPr lang="en-US" dirty="0"/>
            <a:t>Define brand resonance</a:t>
          </a:r>
        </a:p>
      </dgm:t>
    </dgm:pt>
    <dgm:pt modelId="{EFC81863-629E-4B2A-8921-3365E795EB99}" type="parTrans" cxnId="{E7A61DE5-69F9-40A8-A218-857AEF508A35}">
      <dgm:prSet/>
      <dgm:spPr/>
      <dgm:t>
        <a:bodyPr/>
        <a:lstStyle/>
        <a:p>
          <a:endParaRPr lang="en-US"/>
        </a:p>
      </dgm:t>
    </dgm:pt>
    <dgm:pt modelId="{47E40439-76F5-4CF2-A69B-E5FAD96AA17A}" type="sibTrans" cxnId="{E7A61DE5-69F9-40A8-A218-857AEF508A35}">
      <dgm:prSet/>
      <dgm:spPr/>
      <dgm:t>
        <a:bodyPr/>
        <a:lstStyle/>
        <a:p>
          <a:endParaRPr lang="en-US"/>
        </a:p>
      </dgm:t>
    </dgm:pt>
    <dgm:pt modelId="{7BA33483-00B8-49FC-8DD1-FBE85B0BBD20}">
      <dgm:prSet/>
      <dgm:spPr/>
      <dgm:t>
        <a:bodyPr/>
        <a:lstStyle/>
        <a:p>
          <a:r>
            <a:rPr lang="en-US"/>
            <a:t>Describe</a:t>
          </a:r>
        </a:p>
      </dgm:t>
    </dgm:pt>
    <dgm:pt modelId="{EE6CAEF1-F0AE-429D-8D8F-FE2E7EC8E0E2}" type="parTrans" cxnId="{23069E32-C655-45D5-A3E2-9D3462356197}">
      <dgm:prSet/>
      <dgm:spPr/>
      <dgm:t>
        <a:bodyPr/>
        <a:lstStyle/>
        <a:p>
          <a:endParaRPr lang="en-US"/>
        </a:p>
      </dgm:t>
    </dgm:pt>
    <dgm:pt modelId="{2933128F-3737-4D80-9F5E-41028E6E52A8}" type="sibTrans" cxnId="{23069E32-C655-45D5-A3E2-9D3462356197}">
      <dgm:prSet/>
      <dgm:spPr/>
      <dgm:t>
        <a:bodyPr/>
        <a:lstStyle/>
        <a:p>
          <a:endParaRPr lang="en-US"/>
        </a:p>
      </dgm:t>
    </dgm:pt>
    <dgm:pt modelId="{2AAADD72-943C-4353-9628-FE94B4D44F1C}">
      <dgm:prSet/>
      <dgm:spPr/>
      <dgm:t>
        <a:bodyPr/>
        <a:lstStyle/>
        <a:p>
          <a:r>
            <a:rPr lang="en-US"/>
            <a:t>Describe the steps in building brand resonance</a:t>
          </a:r>
        </a:p>
      </dgm:t>
    </dgm:pt>
    <dgm:pt modelId="{6BB73A53-CEAA-4372-B51F-9280673A3F58}" type="parTrans" cxnId="{7E856378-AD97-49BD-8E88-A53677E1221B}">
      <dgm:prSet/>
      <dgm:spPr/>
      <dgm:t>
        <a:bodyPr/>
        <a:lstStyle/>
        <a:p>
          <a:endParaRPr lang="en-US"/>
        </a:p>
      </dgm:t>
    </dgm:pt>
    <dgm:pt modelId="{D701C86E-7535-46A5-9DD2-5122CAFBF4C7}" type="sibTrans" cxnId="{7E856378-AD97-49BD-8E88-A53677E1221B}">
      <dgm:prSet/>
      <dgm:spPr/>
      <dgm:t>
        <a:bodyPr/>
        <a:lstStyle/>
        <a:p>
          <a:endParaRPr lang="en-US"/>
        </a:p>
      </dgm:t>
    </dgm:pt>
    <dgm:pt modelId="{AA9928BC-AE19-4420-B2F7-BC68C118D321}">
      <dgm:prSet/>
      <dgm:spPr/>
      <dgm:t>
        <a:bodyPr/>
        <a:lstStyle/>
        <a:p>
          <a:r>
            <a:rPr lang="en-US"/>
            <a:t>Define</a:t>
          </a:r>
        </a:p>
      </dgm:t>
    </dgm:pt>
    <dgm:pt modelId="{8DC361E7-2709-40BA-B3F7-C62FC805EDEB}" type="parTrans" cxnId="{2584CE7D-AF17-46DF-9743-05638676448E}">
      <dgm:prSet/>
      <dgm:spPr/>
      <dgm:t>
        <a:bodyPr/>
        <a:lstStyle/>
        <a:p>
          <a:endParaRPr lang="en-US"/>
        </a:p>
      </dgm:t>
    </dgm:pt>
    <dgm:pt modelId="{54E99D51-DB3F-48AF-B3A2-4B034A4D8C4C}" type="sibTrans" cxnId="{2584CE7D-AF17-46DF-9743-05638676448E}">
      <dgm:prSet/>
      <dgm:spPr/>
      <dgm:t>
        <a:bodyPr/>
        <a:lstStyle/>
        <a:p>
          <a:endParaRPr lang="en-US"/>
        </a:p>
      </dgm:t>
    </dgm:pt>
    <dgm:pt modelId="{DDAB67BE-57BC-4554-BFCF-DE17A459D889}">
      <dgm:prSet/>
      <dgm:spPr/>
      <dgm:t>
        <a:bodyPr/>
        <a:lstStyle/>
        <a:p>
          <a:r>
            <a:rPr lang="en-US"/>
            <a:t>Define the brand value chain</a:t>
          </a:r>
        </a:p>
      </dgm:t>
    </dgm:pt>
    <dgm:pt modelId="{291B59B4-E257-460D-A372-58960C0B755A}" type="parTrans" cxnId="{ED378D82-CED9-44E2-A0CC-7FE95826AD37}">
      <dgm:prSet/>
      <dgm:spPr/>
      <dgm:t>
        <a:bodyPr/>
        <a:lstStyle/>
        <a:p>
          <a:endParaRPr lang="en-US"/>
        </a:p>
      </dgm:t>
    </dgm:pt>
    <dgm:pt modelId="{9647F622-5E7E-4CE1-A7C3-6D7CDF722014}" type="sibTrans" cxnId="{ED378D82-CED9-44E2-A0CC-7FE95826AD37}">
      <dgm:prSet/>
      <dgm:spPr/>
      <dgm:t>
        <a:bodyPr/>
        <a:lstStyle/>
        <a:p>
          <a:endParaRPr lang="en-US"/>
        </a:p>
      </dgm:t>
    </dgm:pt>
    <dgm:pt modelId="{2CBE46BF-05E4-4BE0-BB2C-0CAB31A29605}">
      <dgm:prSet/>
      <dgm:spPr/>
      <dgm:t>
        <a:bodyPr/>
        <a:lstStyle/>
        <a:p>
          <a:r>
            <a:rPr lang="en-US"/>
            <a:t>Identify</a:t>
          </a:r>
        </a:p>
      </dgm:t>
    </dgm:pt>
    <dgm:pt modelId="{97E9F800-52F5-4128-AA32-16B34ECF6082}" type="parTrans" cxnId="{B3B7A3A2-FFFC-4BFF-8437-6F33262AC69B}">
      <dgm:prSet/>
      <dgm:spPr/>
      <dgm:t>
        <a:bodyPr/>
        <a:lstStyle/>
        <a:p>
          <a:endParaRPr lang="en-US"/>
        </a:p>
      </dgm:t>
    </dgm:pt>
    <dgm:pt modelId="{9370FBEC-BE4E-48A2-ACCF-F1A69363DE6E}" type="sibTrans" cxnId="{B3B7A3A2-FFFC-4BFF-8437-6F33262AC69B}">
      <dgm:prSet/>
      <dgm:spPr/>
      <dgm:t>
        <a:bodyPr/>
        <a:lstStyle/>
        <a:p>
          <a:endParaRPr lang="en-US"/>
        </a:p>
      </dgm:t>
    </dgm:pt>
    <dgm:pt modelId="{4E27F75A-3291-4448-A8C6-9BE5BD3FEF08}">
      <dgm:prSet/>
      <dgm:spPr/>
      <dgm:t>
        <a:bodyPr/>
        <a:lstStyle/>
        <a:p>
          <a:r>
            <a:rPr lang="en-US"/>
            <a:t>Identify the stages in the brand value chain</a:t>
          </a:r>
        </a:p>
      </dgm:t>
    </dgm:pt>
    <dgm:pt modelId="{28C2F513-E606-414D-92F0-99DC28F0FD2B}" type="parTrans" cxnId="{18F6F2ED-C332-4B5A-923E-6DE784C9AFB6}">
      <dgm:prSet/>
      <dgm:spPr/>
      <dgm:t>
        <a:bodyPr/>
        <a:lstStyle/>
        <a:p>
          <a:endParaRPr lang="en-US"/>
        </a:p>
      </dgm:t>
    </dgm:pt>
    <dgm:pt modelId="{2D56A91B-9E05-43CC-AFF7-F1AC1E41EB7C}" type="sibTrans" cxnId="{18F6F2ED-C332-4B5A-923E-6DE784C9AFB6}">
      <dgm:prSet/>
      <dgm:spPr/>
      <dgm:t>
        <a:bodyPr/>
        <a:lstStyle/>
        <a:p>
          <a:endParaRPr lang="en-US"/>
        </a:p>
      </dgm:t>
    </dgm:pt>
    <dgm:pt modelId="{5B50C5A7-3366-475C-8D63-E3FC971155DD}" type="pres">
      <dgm:prSet presAssocID="{67E308A8-B2CA-43FB-A007-E76C20977999}" presName="Name0" presStyleCnt="0">
        <dgm:presLayoutVars>
          <dgm:dir/>
          <dgm:animLvl val="lvl"/>
          <dgm:resizeHandles val="exact"/>
        </dgm:presLayoutVars>
      </dgm:prSet>
      <dgm:spPr/>
    </dgm:pt>
    <dgm:pt modelId="{1C9084F0-E952-4055-BFBA-E26E4040099E}" type="pres">
      <dgm:prSet presAssocID="{5D1C494A-5945-4D23-B4F0-F05D39193BC6}" presName="linNode" presStyleCnt="0"/>
      <dgm:spPr/>
    </dgm:pt>
    <dgm:pt modelId="{236B4A69-B86C-4819-8A2A-69F883D0DF14}" type="pres">
      <dgm:prSet presAssocID="{5D1C494A-5945-4D23-B4F0-F05D39193BC6}" presName="parentText" presStyleLbl="node1" presStyleIdx="0" presStyleCnt="4">
        <dgm:presLayoutVars>
          <dgm:chMax val="1"/>
          <dgm:bulletEnabled val="1"/>
        </dgm:presLayoutVars>
      </dgm:prSet>
      <dgm:spPr/>
    </dgm:pt>
    <dgm:pt modelId="{51F2218F-4362-4588-8460-1D4E52B60E8E}" type="pres">
      <dgm:prSet presAssocID="{5D1C494A-5945-4D23-B4F0-F05D39193BC6}" presName="descendantText" presStyleLbl="alignAccFollowNode1" presStyleIdx="0" presStyleCnt="4">
        <dgm:presLayoutVars>
          <dgm:bulletEnabled val="1"/>
        </dgm:presLayoutVars>
      </dgm:prSet>
      <dgm:spPr/>
    </dgm:pt>
    <dgm:pt modelId="{3D198F94-CDCB-45B4-9772-15C99D35FD36}" type="pres">
      <dgm:prSet presAssocID="{3E9AD0B3-8B4C-49FD-AD24-13A15953AE54}" presName="sp" presStyleCnt="0"/>
      <dgm:spPr/>
    </dgm:pt>
    <dgm:pt modelId="{55800B5F-788D-4A52-8BCB-075611A98715}" type="pres">
      <dgm:prSet presAssocID="{7BA33483-00B8-49FC-8DD1-FBE85B0BBD20}" presName="linNode" presStyleCnt="0"/>
      <dgm:spPr/>
    </dgm:pt>
    <dgm:pt modelId="{F23FD7C6-1771-4EA5-BBFF-6DF5CAB9EA7C}" type="pres">
      <dgm:prSet presAssocID="{7BA33483-00B8-49FC-8DD1-FBE85B0BBD20}" presName="parentText" presStyleLbl="node1" presStyleIdx="1" presStyleCnt="4">
        <dgm:presLayoutVars>
          <dgm:chMax val="1"/>
          <dgm:bulletEnabled val="1"/>
        </dgm:presLayoutVars>
      </dgm:prSet>
      <dgm:spPr/>
    </dgm:pt>
    <dgm:pt modelId="{9EF64A3E-3278-4C8F-ADA7-C225977D6C84}" type="pres">
      <dgm:prSet presAssocID="{7BA33483-00B8-49FC-8DD1-FBE85B0BBD20}" presName="descendantText" presStyleLbl="alignAccFollowNode1" presStyleIdx="1" presStyleCnt="4">
        <dgm:presLayoutVars>
          <dgm:bulletEnabled val="1"/>
        </dgm:presLayoutVars>
      </dgm:prSet>
      <dgm:spPr/>
    </dgm:pt>
    <dgm:pt modelId="{EBA26E35-7928-4394-BDDE-ACB929354742}" type="pres">
      <dgm:prSet presAssocID="{2933128F-3737-4D80-9F5E-41028E6E52A8}" presName="sp" presStyleCnt="0"/>
      <dgm:spPr/>
    </dgm:pt>
    <dgm:pt modelId="{FF4B288A-398C-4BBB-AB07-E339C0CF2720}" type="pres">
      <dgm:prSet presAssocID="{AA9928BC-AE19-4420-B2F7-BC68C118D321}" presName="linNode" presStyleCnt="0"/>
      <dgm:spPr/>
    </dgm:pt>
    <dgm:pt modelId="{06F338A0-FA8F-48B6-BB39-8E1B0905A36B}" type="pres">
      <dgm:prSet presAssocID="{AA9928BC-AE19-4420-B2F7-BC68C118D321}" presName="parentText" presStyleLbl="node1" presStyleIdx="2" presStyleCnt="4">
        <dgm:presLayoutVars>
          <dgm:chMax val="1"/>
          <dgm:bulletEnabled val="1"/>
        </dgm:presLayoutVars>
      </dgm:prSet>
      <dgm:spPr/>
    </dgm:pt>
    <dgm:pt modelId="{1378005E-8651-4432-AA25-3A1E90343111}" type="pres">
      <dgm:prSet presAssocID="{AA9928BC-AE19-4420-B2F7-BC68C118D321}" presName="descendantText" presStyleLbl="alignAccFollowNode1" presStyleIdx="2" presStyleCnt="4">
        <dgm:presLayoutVars>
          <dgm:bulletEnabled val="1"/>
        </dgm:presLayoutVars>
      </dgm:prSet>
      <dgm:spPr/>
    </dgm:pt>
    <dgm:pt modelId="{D5D6CFA8-030D-49E8-B003-D773F50AB397}" type="pres">
      <dgm:prSet presAssocID="{54E99D51-DB3F-48AF-B3A2-4B034A4D8C4C}" presName="sp" presStyleCnt="0"/>
      <dgm:spPr/>
    </dgm:pt>
    <dgm:pt modelId="{503E3FE9-50D2-4A16-9C1B-568974B4739A}" type="pres">
      <dgm:prSet presAssocID="{2CBE46BF-05E4-4BE0-BB2C-0CAB31A29605}" presName="linNode" presStyleCnt="0"/>
      <dgm:spPr/>
    </dgm:pt>
    <dgm:pt modelId="{C97C6BCD-CE18-48C4-920E-256D74044347}" type="pres">
      <dgm:prSet presAssocID="{2CBE46BF-05E4-4BE0-BB2C-0CAB31A29605}" presName="parentText" presStyleLbl="node1" presStyleIdx="3" presStyleCnt="4">
        <dgm:presLayoutVars>
          <dgm:chMax val="1"/>
          <dgm:bulletEnabled val="1"/>
        </dgm:presLayoutVars>
      </dgm:prSet>
      <dgm:spPr/>
    </dgm:pt>
    <dgm:pt modelId="{DE68F79B-D551-45F5-9BAC-6B4A2E359F56}" type="pres">
      <dgm:prSet presAssocID="{2CBE46BF-05E4-4BE0-BB2C-0CAB31A29605}" presName="descendantText" presStyleLbl="alignAccFollowNode1" presStyleIdx="3" presStyleCnt="4">
        <dgm:presLayoutVars>
          <dgm:bulletEnabled val="1"/>
        </dgm:presLayoutVars>
      </dgm:prSet>
      <dgm:spPr/>
    </dgm:pt>
  </dgm:ptLst>
  <dgm:cxnLst>
    <dgm:cxn modelId="{0C28CD20-24C6-4002-B2E6-9443120A4FF2}" type="presOf" srcId="{7BA33483-00B8-49FC-8DD1-FBE85B0BBD20}" destId="{F23FD7C6-1771-4EA5-BBFF-6DF5CAB9EA7C}" srcOrd="0" destOrd="0" presId="urn:microsoft.com/office/officeart/2005/8/layout/vList5"/>
    <dgm:cxn modelId="{23069E32-C655-45D5-A3E2-9D3462356197}" srcId="{67E308A8-B2CA-43FB-A007-E76C20977999}" destId="{7BA33483-00B8-49FC-8DD1-FBE85B0BBD20}" srcOrd="1" destOrd="0" parTransId="{EE6CAEF1-F0AE-429D-8D8F-FE2E7EC8E0E2}" sibTransId="{2933128F-3737-4D80-9F5E-41028E6E52A8}"/>
    <dgm:cxn modelId="{7B5A8140-262C-4DC1-BC7B-28C57C1204DA}" type="presOf" srcId="{2AAADD72-943C-4353-9628-FE94B4D44F1C}" destId="{9EF64A3E-3278-4C8F-ADA7-C225977D6C84}" srcOrd="0" destOrd="0" presId="urn:microsoft.com/office/officeart/2005/8/layout/vList5"/>
    <dgm:cxn modelId="{2A6F1773-8E1E-4048-B171-49B62E287109}" type="presOf" srcId="{DDAB67BE-57BC-4554-BFCF-DE17A459D889}" destId="{1378005E-8651-4432-AA25-3A1E90343111}" srcOrd="0" destOrd="0" presId="urn:microsoft.com/office/officeart/2005/8/layout/vList5"/>
    <dgm:cxn modelId="{7E856378-AD97-49BD-8E88-A53677E1221B}" srcId="{7BA33483-00B8-49FC-8DD1-FBE85B0BBD20}" destId="{2AAADD72-943C-4353-9628-FE94B4D44F1C}" srcOrd="0" destOrd="0" parTransId="{6BB73A53-CEAA-4372-B51F-9280673A3F58}" sibTransId="{D701C86E-7535-46A5-9DD2-5122CAFBF4C7}"/>
    <dgm:cxn modelId="{3FA3CF58-2143-4E6C-BAF5-461876C8405C}" type="presOf" srcId="{2CBE46BF-05E4-4BE0-BB2C-0CAB31A29605}" destId="{C97C6BCD-CE18-48C4-920E-256D74044347}" srcOrd="0" destOrd="0" presId="urn:microsoft.com/office/officeart/2005/8/layout/vList5"/>
    <dgm:cxn modelId="{2584CE7D-AF17-46DF-9743-05638676448E}" srcId="{67E308A8-B2CA-43FB-A007-E76C20977999}" destId="{AA9928BC-AE19-4420-B2F7-BC68C118D321}" srcOrd="2" destOrd="0" parTransId="{8DC361E7-2709-40BA-B3F7-C62FC805EDEB}" sibTransId="{54E99D51-DB3F-48AF-B3A2-4B034A4D8C4C}"/>
    <dgm:cxn modelId="{ED378D82-CED9-44E2-A0CC-7FE95826AD37}" srcId="{AA9928BC-AE19-4420-B2F7-BC68C118D321}" destId="{DDAB67BE-57BC-4554-BFCF-DE17A459D889}" srcOrd="0" destOrd="0" parTransId="{291B59B4-E257-460D-A372-58960C0B755A}" sibTransId="{9647F622-5E7E-4CE1-A7C3-6D7CDF722014}"/>
    <dgm:cxn modelId="{486163A0-B823-42DB-A564-93DCAC94C98F}" type="presOf" srcId="{168C2513-4CFD-43A2-A410-87E049D1B90D}" destId="{51F2218F-4362-4588-8460-1D4E52B60E8E}" srcOrd="0" destOrd="0" presId="urn:microsoft.com/office/officeart/2005/8/layout/vList5"/>
    <dgm:cxn modelId="{B3B7A3A2-FFFC-4BFF-8437-6F33262AC69B}" srcId="{67E308A8-B2CA-43FB-A007-E76C20977999}" destId="{2CBE46BF-05E4-4BE0-BB2C-0CAB31A29605}" srcOrd="3" destOrd="0" parTransId="{97E9F800-52F5-4128-AA32-16B34ECF6082}" sibTransId="{9370FBEC-BE4E-48A2-ACCF-F1A69363DE6E}"/>
    <dgm:cxn modelId="{7B8FFBC8-0EDB-4F93-B543-53B31E429045}" srcId="{67E308A8-B2CA-43FB-A007-E76C20977999}" destId="{5D1C494A-5945-4D23-B4F0-F05D39193BC6}" srcOrd="0" destOrd="0" parTransId="{09C01BFC-B77F-4ED2-A440-F6366A1D589D}" sibTransId="{3E9AD0B3-8B4C-49FD-AD24-13A15953AE54}"/>
    <dgm:cxn modelId="{7C7359D0-FD78-449E-B7A4-99EC6ECC1E12}" type="presOf" srcId="{AA9928BC-AE19-4420-B2F7-BC68C118D321}" destId="{06F338A0-FA8F-48B6-BB39-8E1B0905A36B}" srcOrd="0" destOrd="0" presId="urn:microsoft.com/office/officeart/2005/8/layout/vList5"/>
    <dgm:cxn modelId="{1FBB30DB-7BF0-4352-906F-495007DA588C}" type="presOf" srcId="{5D1C494A-5945-4D23-B4F0-F05D39193BC6}" destId="{236B4A69-B86C-4819-8A2A-69F883D0DF14}" srcOrd="0" destOrd="0" presId="urn:microsoft.com/office/officeart/2005/8/layout/vList5"/>
    <dgm:cxn modelId="{E7A61DE5-69F9-40A8-A218-857AEF508A35}" srcId="{5D1C494A-5945-4D23-B4F0-F05D39193BC6}" destId="{168C2513-4CFD-43A2-A410-87E049D1B90D}" srcOrd="0" destOrd="0" parTransId="{EFC81863-629E-4B2A-8921-3365E795EB99}" sibTransId="{47E40439-76F5-4CF2-A69B-E5FAD96AA17A}"/>
    <dgm:cxn modelId="{18F6F2ED-C332-4B5A-923E-6DE784C9AFB6}" srcId="{2CBE46BF-05E4-4BE0-BB2C-0CAB31A29605}" destId="{4E27F75A-3291-4448-A8C6-9BE5BD3FEF08}" srcOrd="0" destOrd="0" parTransId="{28C2F513-E606-414D-92F0-99DC28F0FD2B}" sibTransId="{2D56A91B-9E05-43CC-AFF7-F1AC1E41EB7C}"/>
    <dgm:cxn modelId="{8E1F85F2-8653-4008-91FD-A2C88140EC62}" type="presOf" srcId="{4E27F75A-3291-4448-A8C6-9BE5BD3FEF08}" destId="{DE68F79B-D551-45F5-9BAC-6B4A2E359F56}" srcOrd="0" destOrd="0" presId="urn:microsoft.com/office/officeart/2005/8/layout/vList5"/>
    <dgm:cxn modelId="{C2CF05F7-7201-44AF-B061-BEE7D11C60ED}" type="presOf" srcId="{67E308A8-B2CA-43FB-A007-E76C20977999}" destId="{5B50C5A7-3366-475C-8D63-E3FC971155DD}" srcOrd="0" destOrd="0" presId="urn:microsoft.com/office/officeart/2005/8/layout/vList5"/>
    <dgm:cxn modelId="{3558BB08-3519-47B4-84D6-FDEB0B529B3C}" type="presParOf" srcId="{5B50C5A7-3366-475C-8D63-E3FC971155DD}" destId="{1C9084F0-E952-4055-BFBA-E26E4040099E}" srcOrd="0" destOrd="0" presId="urn:microsoft.com/office/officeart/2005/8/layout/vList5"/>
    <dgm:cxn modelId="{8E90F7CA-4EC3-41FB-92D7-7854742F5FD1}" type="presParOf" srcId="{1C9084F0-E952-4055-BFBA-E26E4040099E}" destId="{236B4A69-B86C-4819-8A2A-69F883D0DF14}" srcOrd="0" destOrd="0" presId="urn:microsoft.com/office/officeart/2005/8/layout/vList5"/>
    <dgm:cxn modelId="{7E1CA53D-015F-45CF-BA15-2A98BAAD5AAC}" type="presParOf" srcId="{1C9084F0-E952-4055-BFBA-E26E4040099E}" destId="{51F2218F-4362-4588-8460-1D4E52B60E8E}" srcOrd="1" destOrd="0" presId="urn:microsoft.com/office/officeart/2005/8/layout/vList5"/>
    <dgm:cxn modelId="{EC69EEC1-F7CD-4A78-A39E-C854B6D1DB5C}" type="presParOf" srcId="{5B50C5A7-3366-475C-8D63-E3FC971155DD}" destId="{3D198F94-CDCB-45B4-9772-15C99D35FD36}" srcOrd="1" destOrd="0" presId="urn:microsoft.com/office/officeart/2005/8/layout/vList5"/>
    <dgm:cxn modelId="{8AA0F8D2-56FC-4D2E-BA77-BA0EFE2FBED2}" type="presParOf" srcId="{5B50C5A7-3366-475C-8D63-E3FC971155DD}" destId="{55800B5F-788D-4A52-8BCB-075611A98715}" srcOrd="2" destOrd="0" presId="urn:microsoft.com/office/officeart/2005/8/layout/vList5"/>
    <dgm:cxn modelId="{AA39B1F1-AD65-4B06-B8DD-8EBD5F1FC2F6}" type="presParOf" srcId="{55800B5F-788D-4A52-8BCB-075611A98715}" destId="{F23FD7C6-1771-4EA5-BBFF-6DF5CAB9EA7C}" srcOrd="0" destOrd="0" presId="urn:microsoft.com/office/officeart/2005/8/layout/vList5"/>
    <dgm:cxn modelId="{B3A3FA6C-14E2-4CC2-A4CD-0F5C0D72EB98}" type="presParOf" srcId="{55800B5F-788D-4A52-8BCB-075611A98715}" destId="{9EF64A3E-3278-4C8F-ADA7-C225977D6C84}" srcOrd="1" destOrd="0" presId="urn:microsoft.com/office/officeart/2005/8/layout/vList5"/>
    <dgm:cxn modelId="{789956AE-7AF8-4318-A103-BF3F167AD5B2}" type="presParOf" srcId="{5B50C5A7-3366-475C-8D63-E3FC971155DD}" destId="{EBA26E35-7928-4394-BDDE-ACB929354742}" srcOrd="3" destOrd="0" presId="urn:microsoft.com/office/officeart/2005/8/layout/vList5"/>
    <dgm:cxn modelId="{95B99484-A165-4280-AD74-00C8ED49AE8B}" type="presParOf" srcId="{5B50C5A7-3366-475C-8D63-E3FC971155DD}" destId="{FF4B288A-398C-4BBB-AB07-E339C0CF2720}" srcOrd="4" destOrd="0" presId="urn:microsoft.com/office/officeart/2005/8/layout/vList5"/>
    <dgm:cxn modelId="{6FA97F8C-99A5-4E69-9421-BEF66536E1C4}" type="presParOf" srcId="{FF4B288A-398C-4BBB-AB07-E339C0CF2720}" destId="{06F338A0-FA8F-48B6-BB39-8E1B0905A36B}" srcOrd="0" destOrd="0" presId="urn:microsoft.com/office/officeart/2005/8/layout/vList5"/>
    <dgm:cxn modelId="{DA531F76-2907-492D-BAA5-1396BCC739B2}" type="presParOf" srcId="{FF4B288A-398C-4BBB-AB07-E339C0CF2720}" destId="{1378005E-8651-4432-AA25-3A1E90343111}" srcOrd="1" destOrd="0" presId="urn:microsoft.com/office/officeart/2005/8/layout/vList5"/>
    <dgm:cxn modelId="{0234C3C1-0479-457D-A27D-41B51DABFD66}" type="presParOf" srcId="{5B50C5A7-3366-475C-8D63-E3FC971155DD}" destId="{D5D6CFA8-030D-49E8-B003-D773F50AB397}" srcOrd="5" destOrd="0" presId="urn:microsoft.com/office/officeart/2005/8/layout/vList5"/>
    <dgm:cxn modelId="{A3CADD99-066B-4ECE-81FE-44F9B3C2AF33}" type="presParOf" srcId="{5B50C5A7-3366-475C-8D63-E3FC971155DD}" destId="{503E3FE9-50D2-4A16-9C1B-568974B4739A}" srcOrd="6" destOrd="0" presId="urn:microsoft.com/office/officeart/2005/8/layout/vList5"/>
    <dgm:cxn modelId="{622B2592-714E-4A6E-B4F3-06E3ED324E84}" type="presParOf" srcId="{503E3FE9-50D2-4A16-9C1B-568974B4739A}" destId="{C97C6BCD-CE18-48C4-920E-256D74044347}" srcOrd="0" destOrd="0" presId="urn:microsoft.com/office/officeart/2005/8/layout/vList5"/>
    <dgm:cxn modelId="{0FB1E347-19E5-483D-A0CB-14B9C2142A1D}" type="presParOf" srcId="{503E3FE9-50D2-4A16-9C1B-568974B4739A}" destId="{DE68F79B-D551-45F5-9BAC-6B4A2E359F5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2218F-4362-4588-8460-1D4E52B60E8E}">
      <dsp:nvSpPr>
        <dsp:cNvPr id="0" name=""/>
        <dsp:cNvSpPr/>
      </dsp:nvSpPr>
      <dsp:spPr>
        <a:xfrm rot="5400000">
          <a:off x="5169040" y="-2097392"/>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Define brand resonance</a:t>
          </a:r>
        </a:p>
      </dsp:txBody>
      <dsp:txXfrm rot="-5400000">
        <a:off x="2962656" y="150689"/>
        <a:ext cx="5225247" cy="770781"/>
      </dsp:txXfrm>
    </dsp:sp>
    <dsp:sp modelId="{236B4A69-B86C-4819-8A2A-69F883D0DF14}">
      <dsp:nvSpPr>
        <dsp:cNvPr id="0" name=""/>
        <dsp:cNvSpPr/>
      </dsp:nvSpPr>
      <dsp:spPr>
        <a:xfrm>
          <a:off x="0" y="2219"/>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54341"/>
        <a:ext cx="2858412" cy="963475"/>
      </dsp:txXfrm>
    </dsp:sp>
    <dsp:sp modelId="{9EF64A3E-3278-4C8F-ADA7-C225977D6C84}">
      <dsp:nvSpPr>
        <dsp:cNvPr id="0" name=""/>
        <dsp:cNvSpPr/>
      </dsp:nvSpPr>
      <dsp:spPr>
        <a:xfrm rot="5400000">
          <a:off x="5169040" y="-976287"/>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Describe the steps in building brand resonance</a:t>
          </a:r>
        </a:p>
      </dsp:txBody>
      <dsp:txXfrm rot="-5400000">
        <a:off x="2962656" y="1271794"/>
        <a:ext cx="5225247" cy="770781"/>
      </dsp:txXfrm>
    </dsp:sp>
    <dsp:sp modelId="{F23FD7C6-1771-4EA5-BBFF-6DF5CAB9EA7C}">
      <dsp:nvSpPr>
        <dsp:cNvPr id="0" name=""/>
        <dsp:cNvSpPr/>
      </dsp:nvSpPr>
      <dsp:spPr>
        <a:xfrm>
          <a:off x="0" y="112332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Describe</a:t>
          </a:r>
        </a:p>
      </dsp:txBody>
      <dsp:txXfrm>
        <a:off x="52122" y="1175447"/>
        <a:ext cx="2858412" cy="963475"/>
      </dsp:txXfrm>
    </dsp:sp>
    <dsp:sp modelId="{1378005E-8651-4432-AA25-3A1E90343111}">
      <dsp:nvSpPr>
        <dsp:cNvPr id="0" name=""/>
        <dsp:cNvSpPr/>
      </dsp:nvSpPr>
      <dsp:spPr>
        <a:xfrm rot="5400000">
          <a:off x="5169040" y="144818"/>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Define the brand value chain</a:t>
          </a:r>
        </a:p>
      </dsp:txBody>
      <dsp:txXfrm rot="-5400000">
        <a:off x="2962656" y="2392900"/>
        <a:ext cx="5225247" cy="770781"/>
      </dsp:txXfrm>
    </dsp:sp>
    <dsp:sp modelId="{06F338A0-FA8F-48B6-BB39-8E1B0905A36B}">
      <dsp:nvSpPr>
        <dsp:cNvPr id="0" name=""/>
        <dsp:cNvSpPr/>
      </dsp:nvSpPr>
      <dsp:spPr>
        <a:xfrm>
          <a:off x="0" y="2244430"/>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2296552"/>
        <a:ext cx="2858412" cy="963475"/>
      </dsp:txXfrm>
    </dsp:sp>
    <dsp:sp modelId="{DE68F79B-D551-45F5-9BAC-6B4A2E359F56}">
      <dsp:nvSpPr>
        <dsp:cNvPr id="0" name=""/>
        <dsp:cNvSpPr/>
      </dsp:nvSpPr>
      <dsp:spPr>
        <a:xfrm rot="5400000">
          <a:off x="5169040" y="1265923"/>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Identify the stages in the brand value chain</a:t>
          </a:r>
        </a:p>
      </dsp:txBody>
      <dsp:txXfrm rot="-5400000">
        <a:off x="2962656" y="3514005"/>
        <a:ext cx="5225247" cy="770781"/>
      </dsp:txXfrm>
    </dsp:sp>
    <dsp:sp modelId="{C97C6BCD-CE18-48C4-920E-256D74044347}">
      <dsp:nvSpPr>
        <dsp:cNvPr id="0" name=""/>
        <dsp:cNvSpPr/>
      </dsp:nvSpPr>
      <dsp:spPr>
        <a:xfrm>
          <a:off x="0" y="336553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Identify</a:t>
          </a:r>
        </a:p>
      </dsp:txBody>
      <dsp:txXfrm>
        <a:off x="52122" y="3417657"/>
        <a:ext cx="2858412" cy="9634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9/18/2022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Perceived Quality: Signaling Theory </a:t>
            </a:r>
          </a:p>
          <a:p>
            <a:endParaRPr lang="en-US" dirty="0"/>
          </a:p>
          <a:p>
            <a:r>
              <a:rPr lang="en-US" dirty="0"/>
              <a:t>Brand Loyalty: Covers today. </a:t>
            </a:r>
          </a:p>
          <a:p>
            <a:endParaRPr lang="en-US" dirty="0"/>
          </a:p>
          <a:p>
            <a:r>
              <a:rPr lang="en-US" dirty="0"/>
              <a:t>This is a representation of the brand equity model, not the representation of the brand equity model. People can have Brand Awareness as the driver of Brand Image and Association, while perceived quality is just an image of the brand. </a:t>
            </a:r>
          </a:p>
          <a:p>
            <a:endParaRPr lang="en-US" dirty="0"/>
          </a:p>
          <a:p>
            <a:r>
              <a:rPr lang="en-US" dirty="0"/>
              <a:t>It’s more important that you think about these pre-requisite </a:t>
            </a:r>
            <a:r>
              <a:rPr lang="en-US" dirty="0" err="1"/>
              <a:t>diemnsions</a:t>
            </a:r>
            <a:r>
              <a:rPr lang="en-US" dirty="0"/>
              <a:t> or antecedents of brand equity in building a brand than having the exact “true” nature of the relationship. You can always have your own hypothesized model. </a:t>
            </a:r>
            <a:br>
              <a:rPr lang="en-US" dirty="0"/>
            </a:b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47502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u="none" dirty="0"/>
              <a:t>Strategic implications:</a:t>
            </a:r>
          </a:p>
          <a:p>
            <a:pPr marL="171450" lvl="0" indent="-171450" algn="l" rtl="0">
              <a:spcBef>
                <a:spcPts val="360"/>
              </a:spcBef>
              <a:spcAft>
                <a:spcPts val="0"/>
              </a:spcAft>
              <a:buClr>
                <a:schemeClr val="dk1"/>
              </a:buClr>
              <a:buSzPts val="1200"/>
              <a:buFont typeface="Arial"/>
              <a:buChar char="•"/>
            </a:pPr>
            <a:r>
              <a:rPr lang="en-US" dirty="0"/>
              <a:t>Where do consumers think about a brand?</a:t>
            </a:r>
          </a:p>
          <a:p>
            <a:pPr marL="171450" lvl="0" indent="-171450" algn="l" rtl="0">
              <a:spcBef>
                <a:spcPts val="360"/>
              </a:spcBef>
              <a:spcAft>
                <a:spcPts val="0"/>
              </a:spcAft>
              <a:buClr>
                <a:schemeClr val="dk1"/>
              </a:buClr>
              <a:buSzPts val="1200"/>
              <a:buFont typeface="Arial"/>
              <a:buChar char="•"/>
            </a:pPr>
            <a:r>
              <a:rPr lang="en-US" dirty="0"/>
              <a:t>When consumers think of a brand?</a:t>
            </a:r>
          </a:p>
          <a:p>
            <a:pPr marL="171450" lvl="0" indent="-171450" algn="l" rtl="0">
              <a:spcBef>
                <a:spcPts val="360"/>
              </a:spcBef>
              <a:spcAft>
                <a:spcPts val="0"/>
              </a:spcAft>
              <a:buClr>
                <a:schemeClr val="dk1"/>
              </a:buClr>
              <a:buSzPts val="1200"/>
              <a:buFont typeface="Arial"/>
              <a:buChar char="•"/>
            </a:pPr>
            <a:r>
              <a:rPr lang="en-US" dirty="0"/>
              <a:t>How often do consumers think of a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1659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second rung left-hand side.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981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Attributes and benefits that underlie brand performance:</a:t>
            </a:r>
          </a:p>
          <a:p>
            <a:pPr marL="171450" lvl="0" indent="-171450" algn="l" rtl="0">
              <a:spcBef>
                <a:spcPts val="360"/>
              </a:spcBef>
              <a:spcAft>
                <a:spcPts val="0"/>
              </a:spcAft>
              <a:buClr>
                <a:schemeClr val="dk1"/>
              </a:buClr>
              <a:buSzPts val="1200"/>
              <a:buFont typeface="Arial"/>
              <a:buChar char="•"/>
            </a:pPr>
            <a:r>
              <a:rPr lang="en-US" dirty="0"/>
              <a:t>Primary ingredients and supplementary features (Chick-fil-a sauce, KFC ingredients, iPhone touch screen). </a:t>
            </a:r>
          </a:p>
          <a:p>
            <a:pPr marL="171450" lvl="0" indent="-171450" algn="l" rtl="0">
              <a:spcBef>
                <a:spcPts val="360"/>
              </a:spcBef>
              <a:spcAft>
                <a:spcPts val="0"/>
              </a:spcAft>
              <a:buClr>
                <a:schemeClr val="dk1"/>
              </a:buClr>
              <a:buSzPts val="1200"/>
              <a:buFont typeface="Arial"/>
              <a:buChar char="•"/>
            </a:pPr>
            <a:r>
              <a:rPr lang="en-US" b="0" dirty="0"/>
              <a:t>Product reliability, durability, and serviceability:</a:t>
            </a:r>
          </a:p>
          <a:p>
            <a:pPr marL="628650" lvl="1" indent="-171450" algn="l" rtl="0">
              <a:spcBef>
                <a:spcPts val="360"/>
              </a:spcBef>
              <a:spcAft>
                <a:spcPts val="0"/>
              </a:spcAft>
              <a:buClr>
                <a:schemeClr val="dk1"/>
              </a:buClr>
              <a:buSzPts val="1200"/>
              <a:buFont typeface="Arial"/>
              <a:buChar char="•"/>
            </a:pPr>
            <a:r>
              <a:rPr lang="en-US" b="0" dirty="0"/>
              <a:t>Reliability: Measures the consistency of performance over time and from purchase to purchase.</a:t>
            </a:r>
          </a:p>
          <a:p>
            <a:pPr marL="628650" lvl="1" indent="-171450" algn="l" rtl="0">
              <a:spcBef>
                <a:spcPts val="360"/>
              </a:spcBef>
              <a:spcAft>
                <a:spcPts val="0"/>
              </a:spcAft>
              <a:buClr>
                <a:schemeClr val="dk1"/>
              </a:buClr>
              <a:buSzPts val="1200"/>
              <a:buFont typeface="Arial"/>
              <a:buChar char="•"/>
            </a:pPr>
            <a:r>
              <a:rPr lang="en-US" b="0" dirty="0"/>
              <a:t>Durability: The expected economic life of the product.</a:t>
            </a:r>
            <a:endParaRPr lang="en-US" sz="1600" b="0" dirty="0"/>
          </a:p>
          <a:p>
            <a:pPr marL="628650" lvl="1" indent="-171450" algn="l" rtl="0">
              <a:spcBef>
                <a:spcPts val="360"/>
              </a:spcBef>
              <a:spcAft>
                <a:spcPts val="0"/>
              </a:spcAft>
              <a:buClr>
                <a:schemeClr val="dk1"/>
              </a:buClr>
              <a:buSzPts val="1200"/>
              <a:buFont typeface="Arial"/>
              <a:buChar char="•"/>
            </a:pPr>
            <a:r>
              <a:rPr lang="en-US" b="0" dirty="0"/>
              <a:t>Serviceability: The ease of repairing the product if needed.</a:t>
            </a:r>
          </a:p>
          <a:p>
            <a:pPr marL="171450" lvl="0" indent="-171450" algn="l" rtl="0">
              <a:spcBef>
                <a:spcPts val="360"/>
              </a:spcBef>
              <a:spcAft>
                <a:spcPts val="0"/>
              </a:spcAft>
              <a:buClr>
                <a:schemeClr val="dk1"/>
              </a:buClr>
              <a:buSzPts val="1200"/>
              <a:buFont typeface="Arial"/>
              <a:buChar char="•"/>
            </a:pPr>
            <a:r>
              <a:rPr lang="en-US" b="0" dirty="0"/>
              <a:t>Service effectiveness, efficiency, and empathy:</a:t>
            </a:r>
          </a:p>
          <a:p>
            <a:pPr marL="628650" lvl="1" indent="-171450" algn="l" rtl="0">
              <a:spcBef>
                <a:spcPts val="360"/>
              </a:spcBef>
              <a:spcAft>
                <a:spcPts val="0"/>
              </a:spcAft>
              <a:buClr>
                <a:schemeClr val="dk1"/>
              </a:buClr>
              <a:buSzPts val="1200"/>
              <a:buFont typeface="Arial"/>
              <a:buChar char="•"/>
            </a:pPr>
            <a:r>
              <a:rPr lang="en-US" b="0" dirty="0"/>
              <a:t>Effectiveness: Measures how well the brand satisfies customers’ service requirements.</a:t>
            </a:r>
          </a:p>
          <a:p>
            <a:pPr marL="628650" lvl="1" indent="-171450" algn="l" rtl="0">
              <a:spcBef>
                <a:spcPts val="360"/>
              </a:spcBef>
              <a:spcAft>
                <a:spcPts val="0"/>
              </a:spcAft>
              <a:buClr>
                <a:schemeClr val="dk1"/>
              </a:buClr>
              <a:buSzPts val="1200"/>
              <a:buFont typeface="Arial"/>
              <a:buChar char="•"/>
            </a:pPr>
            <a:r>
              <a:rPr lang="en-US" b="0" dirty="0"/>
              <a:t>Efficiency: Describes the speed and responsiveness of service.</a:t>
            </a:r>
          </a:p>
          <a:p>
            <a:pPr marL="628650" lvl="1" indent="-171450" algn="l" rtl="0">
              <a:spcBef>
                <a:spcPts val="360"/>
              </a:spcBef>
              <a:spcAft>
                <a:spcPts val="0"/>
              </a:spcAft>
              <a:buClr>
                <a:schemeClr val="dk1"/>
              </a:buClr>
              <a:buSzPts val="1200"/>
              <a:buFont typeface="Arial"/>
              <a:buChar char="•"/>
            </a:pPr>
            <a:r>
              <a:rPr lang="en-US" b="0" dirty="0"/>
              <a:t>Empathy: Is the extent to which service providers are seen as trusting, caring, and having the customer’s interests in mind.</a:t>
            </a:r>
          </a:p>
          <a:p>
            <a:pPr marL="171450" lvl="0" indent="-171450" algn="l" rtl="0">
              <a:spcBef>
                <a:spcPts val="360"/>
              </a:spcBef>
              <a:spcAft>
                <a:spcPts val="0"/>
              </a:spcAft>
              <a:buClr>
                <a:schemeClr val="dk1"/>
              </a:buClr>
              <a:buSzPts val="1200"/>
              <a:buFont typeface="Arial"/>
              <a:buChar char="•"/>
            </a:pPr>
            <a:r>
              <a:rPr lang="en-US" b="0" dirty="0"/>
              <a:t>Style and design (e.g., Size, shape, materials, color – sensory aspect, look, feel, sound, smell)</a:t>
            </a:r>
          </a:p>
          <a:p>
            <a:pPr marL="171450" lvl="0" indent="-171450" algn="l" rtl="0">
              <a:spcBef>
                <a:spcPts val="360"/>
              </a:spcBef>
              <a:spcAft>
                <a:spcPts val="0"/>
              </a:spcAft>
              <a:buClr>
                <a:schemeClr val="dk1"/>
              </a:buClr>
              <a:buSzPts val="1200"/>
              <a:buFont typeface="Arial"/>
              <a:buChar char="•"/>
            </a:pPr>
            <a:r>
              <a:rPr lang="en-US" b="0" dirty="0"/>
              <a:t>Price:</a:t>
            </a:r>
          </a:p>
          <a:p>
            <a:pPr marL="628650" lvl="1" indent="-171450" algn="l" rtl="0">
              <a:spcBef>
                <a:spcPts val="360"/>
              </a:spcBef>
              <a:spcAft>
                <a:spcPts val="0"/>
              </a:spcAft>
              <a:buClr>
                <a:schemeClr val="dk1"/>
              </a:buClr>
              <a:buSzPts val="1200"/>
              <a:buFont typeface="Arial"/>
              <a:buChar char="•"/>
            </a:pPr>
            <a:r>
              <a:rPr lang="en-US" b="0" dirty="0"/>
              <a:t>Consumers may organize their product category knowledge in terms of the price tiers </a:t>
            </a:r>
            <a:r>
              <a:rPr lang="en-US" dirty="0"/>
              <a:t>of different brands (relative expensiveness).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134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930" u="none" dirty="0"/>
              <a:t>User imagery:</a:t>
            </a:r>
            <a:r>
              <a:rPr lang="en-US" sz="930" u="sng" dirty="0"/>
              <a:t>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Type of person or organization who uses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Results in customers’ mental image of actual users or more aspirational, idealized users.</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Consumers may base associations of a typical or idealized brand user on descriptive demographic factors or more abstract psychographic factors:</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Demographic factors: Gender, age, race, and income.</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Psychographic factors: Attitudes toward life, careers, possessions, social issues, or political institutions.</a:t>
            </a:r>
            <a:endParaRPr lang="en-US" dirty="0"/>
          </a:p>
          <a:p>
            <a:pPr marL="457200" lvl="1" indent="0" algn="l" rtl="0">
              <a:lnSpc>
                <a:spcPct val="80000"/>
              </a:lnSpc>
              <a:spcBef>
                <a:spcPts val="279"/>
              </a:spcBef>
              <a:spcAft>
                <a:spcPts val="0"/>
              </a:spcAft>
              <a:buClr>
                <a:schemeClr val="dk1"/>
              </a:buClr>
              <a:buSzPts val="930"/>
              <a:buFont typeface="Arial"/>
              <a:buNone/>
            </a:pPr>
            <a:endParaRPr lang="en-US" sz="930" dirty="0"/>
          </a:p>
          <a:p>
            <a:pPr marL="0" lvl="0" indent="0" algn="l" rtl="0">
              <a:lnSpc>
                <a:spcPct val="80000"/>
              </a:lnSpc>
              <a:spcBef>
                <a:spcPts val="279"/>
              </a:spcBef>
              <a:spcAft>
                <a:spcPts val="0"/>
              </a:spcAft>
              <a:buClr>
                <a:schemeClr val="dk1"/>
              </a:buClr>
              <a:buSzPts val="930"/>
              <a:buFont typeface="Arial"/>
              <a:buNone/>
            </a:pPr>
            <a:r>
              <a:rPr lang="en-US" sz="930" u="none" dirty="0"/>
              <a:t>Purchase and usage situations/imagery:</a:t>
            </a:r>
            <a:endParaRPr lang="en-US" u="none"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that tell consumers under what conditions or situations they can or should buy and use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to a typical usage situation can relate to the time to use the brand, location, and type of activity during which to use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8724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personality and values:</a:t>
            </a:r>
            <a:endParaRPr lang="en-US" u="none" dirty="0"/>
          </a:p>
          <a:p>
            <a:pPr marL="0" lvl="0" indent="-59055" algn="l" rtl="0">
              <a:lnSpc>
                <a:spcPct val="80000"/>
              </a:lnSpc>
              <a:spcBef>
                <a:spcPts val="279"/>
              </a:spcBef>
              <a:spcAft>
                <a:spcPts val="0"/>
              </a:spcAft>
              <a:buClr>
                <a:schemeClr val="dk1"/>
              </a:buClr>
              <a:buSzPts val="930"/>
              <a:buFont typeface="Arial"/>
              <a:buChar char="•"/>
            </a:pPr>
            <a:r>
              <a:rPr lang="en-US" sz="930" dirty="0"/>
              <a:t> Through consumer experience or marketing activities, brands may take on personality traits.</a:t>
            </a:r>
            <a:endParaRPr lang="en-US" dirty="0"/>
          </a:p>
          <a:p>
            <a:pPr marL="0" lvl="0" indent="-59055" algn="l" rtl="0">
              <a:lnSpc>
                <a:spcPct val="80000"/>
              </a:lnSpc>
              <a:spcBef>
                <a:spcPts val="279"/>
              </a:spcBef>
              <a:spcAft>
                <a:spcPts val="0"/>
              </a:spcAft>
              <a:buClr>
                <a:schemeClr val="dk1"/>
              </a:buClr>
              <a:buSzPts val="930"/>
              <a:buFont typeface="Arial"/>
              <a:buChar char="•"/>
            </a:pPr>
            <a:r>
              <a:rPr lang="en-US" sz="930" dirty="0"/>
              <a:t> Five dimensions of brand personality:</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Sincerity (down-to-earth, honest, wholesome, and cheerful)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Excitement (daring, spirited, imaginative, and up-to-date)</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Competence (reliable, intelligent, and successful)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Sophistication (upper class and charming)</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Ruggedness (outdoorsy and tough)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540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history, heritage and experiences:</a:t>
            </a:r>
            <a:endParaRPr lang="en-US" sz="1000" u="none" dirty="0"/>
          </a:p>
          <a:p>
            <a:pPr marL="171450" lvl="0" indent="-171450" algn="l" rtl="0">
              <a:lnSpc>
                <a:spcPct val="80000"/>
              </a:lnSpc>
              <a:spcBef>
                <a:spcPts val="279"/>
              </a:spcBef>
              <a:spcAft>
                <a:spcPts val="0"/>
              </a:spcAft>
              <a:buClr>
                <a:schemeClr val="dk1"/>
              </a:buClr>
              <a:buSzPts val="930"/>
              <a:buFont typeface="Arial"/>
              <a:buChar char="•"/>
            </a:pPr>
            <a:r>
              <a:rPr lang="en-US" sz="930" dirty="0"/>
              <a:t>Brands association with its past and with certain noteworthy events in the brand’s history.</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These types of associations may recall distinctly personal experiences and episodes or past behaviors and experiences of friends, family, or others. </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They can be highly personal and individual, or more well-known and shared by many people.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9175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interrelated performance and </a:t>
            </a:r>
            <a:r>
              <a:rPr lang="en-US"/>
              <a:t>imagery concepts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7007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1200" u="none" dirty="0"/>
              <a:t>Brand quality: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Specific attributes and benefits of the brand that help develop consumer attitudes toward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Important consumer attitudes relate to its perceived quality and to customer value and satisfaction.</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Perceived quality measures are inherent in many approaches to brand equity.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75266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Clr>
                <a:schemeClr val="dk1"/>
              </a:buClr>
              <a:buSzPts val="1110"/>
              <a:buFont typeface="Arial"/>
              <a:buNone/>
            </a:pPr>
            <a:r>
              <a:rPr lang="en-US" sz="1110" u="none" dirty="0"/>
              <a:t>Brand credibility: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110" dirty="0"/>
              <a:t>Extent to which customers see the brand as credible in terms of perceived: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Expertise—Competence, innovation, and ability to lead.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Trustworthiness—Dependability and keeping customer interests in mind.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Likability—Fun, interesting, and worth spending time with.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0117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None/>
            </a:pPr>
            <a:r>
              <a:rPr lang="en-US" sz="1200" u="none" dirty="0"/>
              <a:t>Brand consideration:</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How personally relevant customers find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Crucial filter in terms of building brand equity.</a:t>
            </a:r>
            <a:endParaRPr lang="en-US" dirty="0"/>
          </a:p>
          <a:p>
            <a:pPr marL="0" lvl="0" indent="0" algn="l" rtl="0">
              <a:lnSpc>
                <a:spcPct val="80000"/>
              </a:lnSpc>
              <a:spcBef>
                <a:spcPts val="333"/>
              </a:spcBef>
              <a:spcAft>
                <a:spcPts val="0"/>
              </a:spcAft>
              <a:buClr>
                <a:schemeClr val="dk1"/>
              </a:buClr>
              <a:buSzPts val="1110"/>
              <a:buFont typeface="Arial"/>
              <a:buNone/>
            </a:pPr>
            <a:endParaRPr lang="en-US" sz="1200" dirty="0"/>
          </a:p>
          <a:p>
            <a:pPr marL="0" lvl="0" indent="0" algn="l" rtl="0">
              <a:lnSpc>
                <a:spcPct val="80000"/>
              </a:lnSpc>
              <a:spcBef>
                <a:spcPts val="333"/>
              </a:spcBef>
              <a:spcAft>
                <a:spcPts val="0"/>
              </a:spcAft>
              <a:buClr>
                <a:schemeClr val="dk1"/>
              </a:buClr>
              <a:buSzPts val="1110"/>
              <a:buFont typeface="Arial"/>
              <a:buNone/>
            </a:pPr>
            <a:r>
              <a:rPr lang="en-US" sz="1200" u="none" dirty="0"/>
              <a:t>Brand superiority: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Extent to which customers view the brand as unique and better than other brands.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Critical to building intense and active relationships with customers.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Depends to a great degree on the number and nature of unique brand associations that make up the brand image.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8834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509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Important brand building feelings:</a:t>
            </a:r>
          </a:p>
          <a:p>
            <a:pPr marL="171450" lvl="0" indent="-171450" algn="l" rtl="0">
              <a:spcBef>
                <a:spcPts val="360"/>
              </a:spcBef>
              <a:spcAft>
                <a:spcPts val="0"/>
              </a:spcAft>
              <a:buClr>
                <a:schemeClr val="dk1"/>
              </a:buClr>
              <a:buSzPts val="1200"/>
              <a:buFont typeface="Arial"/>
              <a:buChar char="•"/>
            </a:pPr>
            <a:r>
              <a:rPr lang="en-US" dirty="0"/>
              <a:t>Warmth</a:t>
            </a:r>
            <a:r>
              <a:rPr lang="en-US" sz="1200" dirty="0"/>
              <a:t>—</a:t>
            </a:r>
            <a:r>
              <a:rPr lang="en-US" dirty="0"/>
              <a:t>Soothing feelings that make consumers feel a sense of calm or peacefulness.</a:t>
            </a:r>
          </a:p>
          <a:p>
            <a:pPr marL="171450" lvl="0" indent="-171450" algn="l" rtl="0">
              <a:spcBef>
                <a:spcPts val="360"/>
              </a:spcBef>
              <a:spcAft>
                <a:spcPts val="0"/>
              </a:spcAft>
              <a:buClr>
                <a:schemeClr val="dk1"/>
              </a:buClr>
              <a:buSzPts val="1200"/>
              <a:buFont typeface="Arial"/>
              <a:buChar char="•"/>
            </a:pPr>
            <a:r>
              <a:rPr lang="en-US" dirty="0"/>
              <a:t>Fun</a:t>
            </a:r>
            <a:r>
              <a:rPr lang="en-US" sz="1200" dirty="0"/>
              <a:t>—</a:t>
            </a:r>
            <a:r>
              <a:rPr lang="en-US" dirty="0"/>
              <a:t>Upbeat feelings that make consumers feel amused, lighthearted, joyous, playful, and cheerful.</a:t>
            </a:r>
          </a:p>
          <a:p>
            <a:pPr marL="171450" lvl="0" indent="-171450" algn="l" rtl="0">
              <a:spcBef>
                <a:spcPts val="360"/>
              </a:spcBef>
              <a:spcAft>
                <a:spcPts val="0"/>
              </a:spcAft>
              <a:buClr>
                <a:schemeClr val="dk1"/>
              </a:buClr>
              <a:buSzPts val="1200"/>
              <a:buFont typeface="Arial"/>
              <a:buChar char="•"/>
            </a:pPr>
            <a:r>
              <a:rPr lang="en-US" dirty="0"/>
              <a:t>Excitement</a:t>
            </a:r>
            <a:r>
              <a:rPr lang="en-US" sz="1200" dirty="0"/>
              <a:t>—</a:t>
            </a:r>
            <a:r>
              <a:rPr lang="en-US" dirty="0"/>
              <a:t>Ability of the brand to make consumers feel energized and experience something special.</a:t>
            </a:r>
          </a:p>
          <a:p>
            <a:pPr marL="171450" lvl="0" indent="-171450" algn="l" rtl="0">
              <a:spcBef>
                <a:spcPts val="360"/>
              </a:spcBef>
              <a:spcAft>
                <a:spcPts val="0"/>
              </a:spcAft>
              <a:buClr>
                <a:schemeClr val="dk1"/>
              </a:buClr>
              <a:buSzPts val="1200"/>
              <a:buFont typeface="Arial"/>
              <a:buChar char="•"/>
            </a:pPr>
            <a:r>
              <a:rPr lang="en-US" dirty="0"/>
              <a:t>Security</a:t>
            </a:r>
            <a:r>
              <a:rPr lang="en-US" sz="1200" dirty="0"/>
              <a:t>—</a:t>
            </a:r>
            <a:r>
              <a:rPr lang="en-US" dirty="0"/>
              <a:t>Ability of a brand to produce a feeling of safety, comfort, and self-assurance.</a:t>
            </a:r>
          </a:p>
          <a:p>
            <a:pPr marL="171450" lvl="0" indent="-171450" algn="l" rtl="0">
              <a:spcBef>
                <a:spcPts val="360"/>
              </a:spcBef>
              <a:spcAft>
                <a:spcPts val="0"/>
              </a:spcAft>
              <a:buClr>
                <a:schemeClr val="dk1"/>
              </a:buClr>
              <a:buSzPts val="1200"/>
              <a:buFont typeface="Arial"/>
              <a:buChar char="•"/>
            </a:pPr>
            <a:r>
              <a:rPr lang="en-US" dirty="0"/>
              <a:t>Social approval</a:t>
            </a:r>
            <a:r>
              <a:rPr lang="en-US" sz="1200" dirty="0"/>
              <a:t>—</a:t>
            </a:r>
            <a:r>
              <a:rPr lang="en-US" dirty="0"/>
              <a:t>Gives consumers a belief that others look </a:t>
            </a:r>
            <a:r>
              <a:rPr lang="en-US" noProof="0" dirty="0"/>
              <a:t>favorably</a:t>
            </a:r>
            <a:r>
              <a:rPr lang="en-US" dirty="0"/>
              <a:t> on their appearance and </a:t>
            </a:r>
            <a:r>
              <a:rPr lang="en-US" noProof="0" dirty="0"/>
              <a:t>behavior</a:t>
            </a:r>
            <a:r>
              <a:rPr lang="en-US" dirty="0"/>
              <a:t>.</a:t>
            </a:r>
          </a:p>
          <a:p>
            <a:pPr marL="171450" lvl="0" indent="-171450" algn="l" rtl="0">
              <a:spcBef>
                <a:spcPts val="360"/>
              </a:spcBef>
              <a:spcAft>
                <a:spcPts val="0"/>
              </a:spcAft>
              <a:buClr>
                <a:schemeClr val="dk1"/>
              </a:buClr>
              <a:buSzPts val="1200"/>
              <a:buFont typeface="Arial"/>
              <a:buChar char="•"/>
            </a:pPr>
            <a:r>
              <a:rPr lang="en-US" dirty="0"/>
              <a:t>Self-respect</a:t>
            </a:r>
            <a:r>
              <a:rPr lang="en-US" sz="1200" dirty="0"/>
              <a:t>—</a:t>
            </a:r>
            <a:r>
              <a:rPr lang="en-US" dirty="0"/>
              <a:t>Brand makes consumers feel better about themselves.</a:t>
            </a:r>
          </a:p>
          <a:p>
            <a:pPr marL="0" lvl="0" indent="0" algn="l" rtl="0">
              <a:spcBef>
                <a:spcPts val="360"/>
              </a:spcBef>
              <a:spcAft>
                <a:spcPts val="0"/>
              </a:spcAft>
              <a:buClr>
                <a:schemeClr val="dk1"/>
              </a:buClr>
              <a:buSzPts val="1200"/>
              <a:buFont typeface="Calibri"/>
              <a:buNone/>
            </a:pPr>
            <a:endParaRPr lang="en-US" dirty="0"/>
          </a:p>
          <a:p>
            <a:pPr marL="0" lvl="0" indent="0" algn="l" rtl="0">
              <a:spcBef>
                <a:spcPts val="360"/>
              </a:spcBef>
              <a:spcAft>
                <a:spcPts val="0"/>
              </a:spcAft>
              <a:buNone/>
            </a:pPr>
            <a:r>
              <a:rPr lang="en-US" dirty="0"/>
              <a:t>The first three types of feelings are experiential and immediate, increasing in level of intensity.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8932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b="0" u="none" dirty="0"/>
              <a:t>Behavioral loyalty:</a:t>
            </a:r>
          </a:p>
          <a:p>
            <a:pPr marL="171450" lvl="0" indent="-171450" algn="l" rtl="0">
              <a:spcBef>
                <a:spcPts val="360"/>
              </a:spcBef>
              <a:spcAft>
                <a:spcPts val="0"/>
              </a:spcAft>
              <a:buClr>
                <a:schemeClr val="dk1"/>
              </a:buClr>
              <a:buSzPts val="1200"/>
              <a:buFont typeface="Arial"/>
              <a:buChar char="•"/>
            </a:pPr>
            <a:r>
              <a:rPr lang="en-US" sz="1800" b="0" dirty="0"/>
              <a:t>Gauged in terms of repeat purchases and the share of category volume attributed to the brand.</a:t>
            </a:r>
          </a:p>
          <a:p>
            <a:pPr marL="0" lvl="1" indent="0" algn="l" rtl="0">
              <a:spcBef>
                <a:spcPts val="0"/>
              </a:spcBef>
              <a:spcAft>
                <a:spcPts val="0"/>
              </a:spcAft>
              <a:buClr>
                <a:schemeClr val="dk1"/>
              </a:buClr>
              <a:buSzPts val="1200"/>
              <a:buFont typeface="Arial" panose="020B0604020202020204" pitchFamily="34" charset="0"/>
              <a:buNone/>
            </a:pPr>
            <a:endParaRPr lang="en-US" sz="1800" b="0" dirty="0"/>
          </a:p>
          <a:p>
            <a:pPr marL="0" lvl="1" indent="0" algn="l" rtl="0">
              <a:spcBef>
                <a:spcPts val="0"/>
              </a:spcBef>
              <a:spcAft>
                <a:spcPts val="0"/>
              </a:spcAft>
              <a:buClr>
                <a:schemeClr val="dk1"/>
              </a:buClr>
              <a:buSzPts val="1200"/>
              <a:buFont typeface="Arial" panose="020B0604020202020204" pitchFamily="34" charset="0"/>
              <a:buNone/>
            </a:pPr>
            <a:r>
              <a:rPr lang="en-US" sz="1800" b="0" u="none" dirty="0"/>
              <a:t>Attitudinal attachment:</a:t>
            </a:r>
          </a:p>
          <a:p>
            <a:pPr marL="171450" lvl="0" indent="-171450" algn="l" rtl="0">
              <a:spcBef>
                <a:spcPts val="360"/>
              </a:spcBef>
              <a:spcAft>
                <a:spcPts val="0"/>
              </a:spcAft>
              <a:buClr>
                <a:schemeClr val="dk1"/>
              </a:buClr>
              <a:buSzPts val="1200"/>
              <a:buFont typeface="Arial"/>
              <a:buChar char="•"/>
            </a:pPr>
            <a:r>
              <a:rPr lang="en-US" sz="1800" b="0" dirty="0"/>
              <a:t>Strong personal attachment with product.</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4802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u="none" dirty="0"/>
              <a:t>Sense of </a:t>
            </a:r>
            <a:r>
              <a:rPr lang="en-US" sz="1800" b="0" u="none" dirty="0"/>
              <a:t>community:</a:t>
            </a:r>
            <a:r>
              <a:rPr lang="en-US" sz="1800" u="sng" dirty="0"/>
              <a:t> </a:t>
            </a:r>
            <a:endParaRPr lang="en-US" sz="1800" b="0" u="sng" dirty="0"/>
          </a:p>
          <a:p>
            <a:pPr marL="171450" lvl="0" indent="-171450" algn="l" rtl="0">
              <a:spcBef>
                <a:spcPts val="360"/>
              </a:spcBef>
              <a:spcAft>
                <a:spcPts val="0"/>
              </a:spcAft>
              <a:buClr>
                <a:schemeClr val="dk1"/>
              </a:buClr>
              <a:buSzPts val="1200"/>
              <a:buFont typeface="Arial"/>
              <a:buChar char="•"/>
            </a:pPr>
            <a:r>
              <a:rPr lang="en-US" sz="1800" dirty="0"/>
              <a:t>Sense of affiliation with other people associated with the brand.</a:t>
            </a:r>
          </a:p>
          <a:p>
            <a:pPr marL="171450" lvl="0" indent="-171450" algn="l" rtl="0">
              <a:spcBef>
                <a:spcPts val="360"/>
              </a:spcBef>
              <a:spcAft>
                <a:spcPts val="0"/>
              </a:spcAft>
              <a:buClr>
                <a:schemeClr val="dk1"/>
              </a:buClr>
              <a:buSzPts val="1200"/>
              <a:buFont typeface="Arial"/>
              <a:buChar char="•"/>
            </a:pPr>
            <a:endParaRPr lang="en-US" sz="1800" dirty="0"/>
          </a:p>
          <a:p>
            <a:pPr marL="0" lvl="0" indent="0" algn="l" rtl="0">
              <a:spcBef>
                <a:spcPts val="360"/>
              </a:spcBef>
              <a:spcAft>
                <a:spcPts val="0"/>
              </a:spcAft>
              <a:buClr>
                <a:schemeClr val="dk1"/>
              </a:buClr>
              <a:buSzPts val="1200"/>
              <a:buFont typeface="Arial"/>
              <a:buNone/>
            </a:pPr>
            <a:r>
              <a:rPr lang="en-US" sz="1800" u="none" dirty="0"/>
              <a:t>Active engagement:</a:t>
            </a:r>
            <a:endParaRPr lang="en-US" sz="1200" u="none" dirty="0"/>
          </a:p>
          <a:p>
            <a:pPr marL="171450" lvl="0" indent="-171450" algn="l" rtl="0">
              <a:spcBef>
                <a:spcPts val="360"/>
              </a:spcBef>
              <a:spcAft>
                <a:spcPts val="0"/>
              </a:spcAft>
              <a:buClr>
                <a:schemeClr val="dk1"/>
              </a:buClr>
              <a:buSzPts val="1200"/>
              <a:buFont typeface="Arial"/>
              <a:buChar char="•"/>
            </a:pPr>
            <a:r>
              <a:rPr lang="en-US" dirty="0"/>
              <a:t>The strongest affirmation of brand loyalty occurs when customers are engaged, or willing to invest time, energy, money, or other resources in the brand beyond those expended during purchase or consumption of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241455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Figure 3-4 for details of each level of the model.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93404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Brand value chain—Implications:</a:t>
            </a:r>
          </a:p>
          <a:p>
            <a:pPr marL="171450" lvl="0" indent="-171450" algn="l" rtl="0">
              <a:spcBef>
                <a:spcPts val="360"/>
              </a:spcBef>
              <a:spcAft>
                <a:spcPts val="0"/>
              </a:spcAft>
              <a:buClr>
                <a:schemeClr val="dk1"/>
              </a:buClr>
              <a:buSzPts val="1200"/>
              <a:buFont typeface="Arial"/>
              <a:buChar char="•"/>
            </a:pPr>
            <a:r>
              <a:rPr lang="en-US" dirty="0"/>
              <a:t>Value creation begins with the marketing program investment.</a:t>
            </a:r>
          </a:p>
          <a:p>
            <a:pPr marL="171450" lvl="0" indent="-171450" algn="l" rtl="0">
              <a:spcBef>
                <a:spcPts val="360"/>
              </a:spcBef>
              <a:spcAft>
                <a:spcPts val="0"/>
              </a:spcAft>
              <a:buClr>
                <a:schemeClr val="dk1"/>
              </a:buClr>
              <a:buSzPts val="1200"/>
              <a:buFont typeface="Arial"/>
              <a:buChar char="•"/>
            </a:pPr>
            <a:r>
              <a:rPr lang="en-US" dirty="0"/>
              <a:t>Value creation requires more than the initial marketing investment.</a:t>
            </a:r>
          </a:p>
          <a:p>
            <a:pPr marL="171450" lvl="0" indent="-171450" algn="l" rtl="0">
              <a:spcBef>
                <a:spcPts val="360"/>
              </a:spcBef>
              <a:spcAft>
                <a:spcPts val="0"/>
              </a:spcAft>
              <a:buClr>
                <a:schemeClr val="dk1"/>
              </a:buClr>
              <a:buSzPts val="1200"/>
              <a:buFont typeface="Arial"/>
              <a:buChar char="•"/>
            </a:pPr>
            <a:r>
              <a:rPr lang="en-US" dirty="0"/>
              <a:t>Provides a detailed road map for tracking value creation that can make marketing research and intelligence efforts easier.</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6913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0046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u="none" dirty="0"/>
              <a:t>Brand knowledge</a:t>
            </a:r>
          </a:p>
          <a:p>
            <a:pPr marL="0" lvl="0" indent="0" algn="l" rtl="0">
              <a:spcBef>
                <a:spcPts val="0"/>
              </a:spcBef>
              <a:spcAft>
                <a:spcPts val="0"/>
              </a:spcAft>
              <a:buClr>
                <a:schemeClr val="dk1"/>
              </a:buClr>
              <a:buSzPts val="1200"/>
              <a:buFont typeface="Arial"/>
              <a:buNone/>
            </a:pPr>
            <a:r>
              <a:rPr lang="en-US" u="none" dirty="0"/>
              <a:t>Building a strong brand: The four steps of brand building:</a:t>
            </a:r>
          </a:p>
          <a:p>
            <a:pPr marL="171450" lvl="0" indent="-171450" algn="l" rtl="0">
              <a:spcBef>
                <a:spcPts val="360"/>
              </a:spcBef>
              <a:spcAft>
                <a:spcPts val="0"/>
              </a:spcAft>
              <a:buClr>
                <a:schemeClr val="dk1"/>
              </a:buClr>
              <a:buSzPts val="1200"/>
              <a:buFont typeface="Arial"/>
              <a:buChar char="•"/>
            </a:pPr>
            <a:r>
              <a:rPr lang="en-US" dirty="0"/>
              <a:t>Ensure identification of the brand with customers </a:t>
            </a:r>
          </a:p>
          <a:p>
            <a:pPr marL="171450" lvl="0" indent="-171450" algn="l" rtl="0">
              <a:spcBef>
                <a:spcPts val="360"/>
              </a:spcBef>
              <a:spcAft>
                <a:spcPts val="0"/>
              </a:spcAft>
              <a:buClr>
                <a:schemeClr val="dk1"/>
              </a:buClr>
              <a:buSzPts val="1200"/>
              <a:buFont typeface="Arial"/>
              <a:buChar char="•"/>
            </a:pPr>
            <a:r>
              <a:rPr lang="en-US" dirty="0"/>
              <a:t>Firmly establish the totality of brand meaning in the minds of customers by strategically linking a host of tangible and intangible brand associations.</a:t>
            </a:r>
          </a:p>
          <a:p>
            <a:pPr marL="171450" lvl="0" indent="-171450" algn="l" rtl="0">
              <a:spcBef>
                <a:spcPts val="360"/>
              </a:spcBef>
              <a:spcAft>
                <a:spcPts val="0"/>
              </a:spcAft>
              <a:buClr>
                <a:schemeClr val="dk1"/>
              </a:buClr>
              <a:buSzPts val="1200"/>
              <a:buFont typeface="Arial"/>
              <a:buChar char="•"/>
            </a:pPr>
            <a:r>
              <a:rPr lang="en-US" dirty="0"/>
              <a:t>Elicit the proper customer responses to the brand.</a:t>
            </a:r>
          </a:p>
          <a:p>
            <a:pPr marL="171450" lvl="0" indent="-171450" algn="l" rtl="0">
              <a:spcBef>
                <a:spcPts val="360"/>
              </a:spcBef>
              <a:spcAft>
                <a:spcPts val="0"/>
              </a:spcAft>
              <a:buClr>
                <a:schemeClr val="dk1"/>
              </a:buClr>
              <a:buSzPts val="1200"/>
              <a:buFont typeface="Arial"/>
              <a:buChar char="•"/>
            </a:pPr>
            <a:r>
              <a:rPr lang="en-US" dirty="0"/>
              <a:t>Convert brand responses to create brand resonance and an intense, active loyalty relationship between customers and the brand.</a:t>
            </a:r>
          </a:p>
          <a:p>
            <a:pPr marL="171450" lvl="0" indent="-171450" algn="l" rtl="0">
              <a:spcBef>
                <a:spcPts val="360"/>
              </a:spcBef>
              <a:spcAft>
                <a:spcPts val="0"/>
              </a:spcAft>
              <a:buClr>
                <a:schemeClr val="dk1"/>
              </a:buClr>
              <a:buSzPts val="1200"/>
              <a:buFont typeface="Arial"/>
              <a:buChar char="•"/>
            </a:pPr>
            <a:endParaRPr lang="en-US" dirty="0"/>
          </a:p>
          <a:p>
            <a:pPr marL="0" lvl="0" indent="0" algn="l" rtl="0">
              <a:spcBef>
                <a:spcPts val="360"/>
              </a:spcBef>
              <a:spcAft>
                <a:spcPts val="0"/>
              </a:spcAft>
              <a:buClr>
                <a:schemeClr val="dk1"/>
              </a:buClr>
              <a:buSzPts val="1200"/>
              <a:buFont typeface="Arial"/>
              <a:buNone/>
            </a:pPr>
            <a:r>
              <a:rPr lang="en-US" dirty="0"/>
              <a:t>To think about the inherent hierarchical structure of these steps, we will cover the branding ladder.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864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identity to relationship. </a:t>
            </a:r>
          </a:p>
          <a:p>
            <a:endParaRPr lang="en-US" dirty="0"/>
          </a:p>
          <a:p>
            <a:endParaRPr lang="en-US" dirty="0"/>
          </a:p>
          <a:p>
            <a:r>
              <a:rPr lang="en-US" dirty="0"/>
              <a:t>2 different routes: </a:t>
            </a:r>
          </a:p>
          <a:p>
            <a:pPr marL="228600" indent="-228600">
              <a:buAutoNum type="arabicPeriod"/>
            </a:pPr>
            <a:r>
              <a:rPr lang="en-US" dirty="0"/>
              <a:t>Rational </a:t>
            </a:r>
          </a:p>
          <a:p>
            <a:pPr marL="228600" indent="-228600">
              <a:buAutoNum type="arabicPeriod"/>
            </a:pPr>
            <a:r>
              <a:rPr lang="en-US" dirty="0"/>
              <a:t>Emotional </a:t>
            </a:r>
          </a:p>
          <a:p>
            <a:pPr marL="228600" indent="-228600">
              <a:buAutoNum type="arabicPeriod"/>
            </a:pPr>
            <a:endParaRPr lang="en-US" dirty="0"/>
          </a:p>
          <a:p>
            <a:pPr marL="0" indent="0">
              <a:buNone/>
            </a:pPr>
            <a:r>
              <a:rPr lang="en-US" dirty="0"/>
              <a:t>Thinking Fast and Slow. </a:t>
            </a:r>
          </a:p>
          <a:p>
            <a:pPr marL="0" indent="0">
              <a:buNone/>
            </a:pPr>
            <a:r>
              <a:rPr lang="en-US" dirty="0"/>
              <a:t>System 1 and System 2</a:t>
            </a:r>
          </a:p>
          <a:p>
            <a:pPr marL="0" indent="0">
              <a:buNone/>
            </a:pPr>
            <a:endParaRPr lang="en-US" dirty="0"/>
          </a:p>
          <a:p>
            <a:pPr marL="0" indent="0">
              <a:buNone/>
            </a:pPr>
            <a:r>
              <a:rPr lang="en-US" dirty="0"/>
              <a:t>Elaboration Likelihood Model: Central Route vs. Peripheral route processing. (Petty and </a:t>
            </a:r>
            <a:r>
              <a:rPr lang="en-US" dirty="0" err="1"/>
              <a:t>Caioppo</a:t>
            </a:r>
            <a:r>
              <a:rPr lang="en-US" dirty="0"/>
              <a:t>, 1980). </a:t>
            </a:r>
          </a:p>
          <a:p>
            <a:pPr marL="0" indent="0">
              <a:buNone/>
            </a:pPr>
            <a:endParaRPr lang="en-US" dirty="0"/>
          </a:p>
          <a:p>
            <a:pPr marL="0" indent="0">
              <a:buNone/>
            </a:pPr>
            <a:r>
              <a:rPr lang="en-US" dirty="0"/>
              <a:t>Daniel Kahneman </a:t>
            </a:r>
          </a:p>
          <a:p>
            <a:pPr marL="0" indent="0">
              <a:buNone/>
            </a:pPr>
            <a:r>
              <a:rPr lang="en-US" dirty="0"/>
              <a:t>Prospect Theory (Kahneman and Tversky, 1979): losses loom larger than gains.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695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subdimensions of brand building blocks that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745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u="none" dirty="0"/>
              <a:t>Under brand salience, we have breadth and depth of awareness:</a:t>
            </a:r>
          </a:p>
          <a:p>
            <a:pPr marL="171450" lvl="0" indent="-171450" algn="l" rtl="0">
              <a:spcBef>
                <a:spcPts val="360"/>
              </a:spcBef>
              <a:spcAft>
                <a:spcPts val="0"/>
              </a:spcAft>
              <a:buClr>
                <a:schemeClr val="dk1"/>
              </a:buClr>
              <a:buSzPts val="1200"/>
              <a:buFont typeface="Arial"/>
              <a:buChar char="•"/>
            </a:pPr>
            <a:r>
              <a:rPr lang="en-US" dirty="0"/>
              <a:t>Breadth means the Range of purchase and usage situations in which the brand element comes to mind.</a:t>
            </a:r>
          </a:p>
          <a:p>
            <a:pPr marL="171450" lvl="0" indent="-171450" algn="l" rtl="0">
              <a:spcBef>
                <a:spcPts val="360"/>
              </a:spcBef>
              <a:spcAft>
                <a:spcPts val="0"/>
              </a:spcAft>
              <a:buClr>
                <a:schemeClr val="dk1"/>
              </a:buClr>
              <a:buSzPts val="1200"/>
              <a:buFont typeface="Arial"/>
              <a:buChar char="•"/>
            </a:pPr>
            <a:r>
              <a:rPr lang="en-US" dirty="0"/>
              <a:t>Depth is the Ease with which brand elements can be recalled.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7212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We talked about product category in terms of breadth, in a consumer’s mind, there exists a product category structure, which is how product categories are organized in the consumer’s memory. </a:t>
            </a:r>
          </a:p>
          <a:p>
            <a:pPr marL="0" lvl="0" indent="0" algn="l" rtl="0">
              <a:spcBef>
                <a:spcPts val="360"/>
              </a:spcBef>
              <a:spcAft>
                <a:spcPts val="0"/>
              </a:spcAft>
              <a:buClr>
                <a:schemeClr val="dk1"/>
              </a:buClr>
              <a:buSzPts val="1200"/>
              <a:buFont typeface="Arial" panose="020B0604020202020204" pitchFamily="34" charset="0"/>
              <a:buNone/>
            </a:pPr>
            <a:endParaRPr lang="en-US" dirty="0"/>
          </a:p>
          <a:p>
            <a:pPr marL="0" lvl="0" indent="0" algn="l" rtl="0">
              <a:spcBef>
                <a:spcPts val="360"/>
              </a:spcBef>
              <a:spcAft>
                <a:spcPts val="0"/>
              </a:spcAft>
              <a:buClr>
                <a:schemeClr val="dk1"/>
              </a:buClr>
              <a:buSzPts val="1200"/>
              <a:buFont typeface="Arial" panose="020B0604020202020204" pitchFamily="34" charset="0"/>
              <a:buNone/>
            </a:pPr>
            <a:r>
              <a:rPr lang="en-US" dirty="0"/>
              <a:t>The beverage market provides a good setting to examine issues in category structure and the</a:t>
            </a:r>
          </a:p>
          <a:p>
            <a:pPr marL="0" lvl="0" indent="0" algn="l" rtl="0">
              <a:spcBef>
                <a:spcPts val="360"/>
              </a:spcBef>
              <a:spcAft>
                <a:spcPts val="0"/>
              </a:spcAft>
              <a:buClr>
                <a:schemeClr val="dk1"/>
              </a:buClr>
              <a:buSzPts val="1200"/>
              <a:buFont typeface="Arial" panose="020B0604020202020204" pitchFamily="34" charset="0"/>
              <a:buNone/>
            </a:pPr>
            <a:r>
              <a:rPr lang="en-US" dirty="0"/>
              <a:t>effects of brand awareness on brand equity. Figure 3-3 (on the next slide) illustrates one hierarchy that might exist in consumers’ minds.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61546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Product category structure: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How product categories are organized in the consumer’s memory.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023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CFCC-C1C2-9B86-DF33-9F8F50997A7F}"/>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F7E8-703B-41D1-AA10-2CE6C828A96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4DA35E-95C6-8331-C2C8-70F197D4B226}"/>
              </a:ext>
            </a:extLst>
          </p:cNvPr>
          <p:cNvSpPr>
            <a:spLocks noGrp="1"/>
          </p:cNvSpPr>
          <p:nvPr>
            <p:ph type="dt" sz="half" idx="10"/>
          </p:nvPr>
        </p:nvSpPr>
        <p:spPr/>
        <p:txBody>
          <a:bodyPr/>
          <a:lstStyle/>
          <a:p>
            <a:fld id="{8F40BCFC-0AC8-4AB7-94A7-92034CD611D1}" type="datetimeFigureOut">
              <a:rPr lang="en-US" smtClean="0"/>
              <a:t>9/18/2022</a:t>
            </a:fld>
            <a:endParaRPr lang="en-US"/>
          </a:p>
        </p:txBody>
      </p:sp>
      <p:sp>
        <p:nvSpPr>
          <p:cNvPr id="5" name="Footer Placeholder 4">
            <a:extLst>
              <a:ext uri="{FF2B5EF4-FFF2-40B4-BE49-F238E27FC236}">
                <a16:creationId xmlns:a16="http://schemas.microsoft.com/office/drawing/2014/main" id="{47D9BA15-32D7-7A9E-103D-120D50DBD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90247-D22C-04D6-1EE2-DFA9467BA289}"/>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336971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953A-5337-4AAE-AF36-E610B0690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618E3-E870-154B-1079-9A8AEC950F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6D230-A009-AE7C-1276-759FC948A7CE}"/>
              </a:ext>
            </a:extLst>
          </p:cNvPr>
          <p:cNvSpPr>
            <a:spLocks noGrp="1"/>
          </p:cNvSpPr>
          <p:nvPr>
            <p:ph type="dt" sz="half" idx="10"/>
          </p:nvPr>
        </p:nvSpPr>
        <p:spPr/>
        <p:txBody>
          <a:bodyPr/>
          <a:lstStyle/>
          <a:p>
            <a:fld id="{8F40BCFC-0AC8-4AB7-94A7-92034CD611D1}" type="datetimeFigureOut">
              <a:rPr lang="en-US" smtClean="0"/>
              <a:t>9/18/2022</a:t>
            </a:fld>
            <a:endParaRPr lang="en-US"/>
          </a:p>
        </p:txBody>
      </p:sp>
      <p:sp>
        <p:nvSpPr>
          <p:cNvPr id="5" name="Footer Placeholder 4">
            <a:extLst>
              <a:ext uri="{FF2B5EF4-FFF2-40B4-BE49-F238E27FC236}">
                <a16:creationId xmlns:a16="http://schemas.microsoft.com/office/drawing/2014/main" id="{7B8FCC36-A227-737D-EA91-A9F746093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9341E-357B-DF5D-7FAD-C41ACDCF24AD}"/>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60901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DD79-8426-4619-151A-37825169ED7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EEEC7D-E9CE-5845-C4DA-7ABB9E273D8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C93BE-05F9-4242-3C87-9A7C681EC2B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B2A8A9-3E16-138E-A507-A4A047C94B1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9359F-15CC-9701-6C27-2F8BC5FDD4E6}"/>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EC31D-3CE2-B41C-2D52-176CDD24509D}"/>
              </a:ext>
            </a:extLst>
          </p:cNvPr>
          <p:cNvSpPr>
            <a:spLocks noGrp="1"/>
          </p:cNvSpPr>
          <p:nvPr>
            <p:ph type="dt" sz="half" idx="10"/>
          </p:nvPr>
        </p:nvSpPr>
        <p:spPr/>
        <p:txBody>
          <a:bodyPr/>
          <a:lstStyle/>
          <a:p>
            <a:fld id="{8F40BCFC-0AC8-4AB7-94A7-92034CD611D1}" type="datetimeFigureOut">
              <a:rPr lang="en-US" smtClean="0"/>
              <a:t>9/18/2022</a:t>
            </a:fld>
            <a:endParaRPr lang="en-US"/>
          </a:p>
        </p:txBody>
      </p:sp>
      <p:sp>
        <p:nvSpPr>
          <p:cNvPr id="8" name="Footer Placeholder 7">
            <a:extLst>
              <a:ext uri="{FF2B5EF4-FFF2-40B4-BE49-F238E27FC236}">
                <a16:creationId xmlns:a16="http://schemas.microsoft.com/office/drawing/2014/main" id="{45A36F48-6F73-10EB-2E80-838AAF0A3D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D50724-F911-BC2A-C0DA-655A92BE47CA}"/>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8936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675" smtClean="0">
                <a:solidFill>
                  <a:schemeClr val="lt1"/>
                </a:solidFill>
              </a:rPr>
              <a:pPr algn="r">
                <a:buSzPct val="25000"/>
              </a:pPr>
              <a:t>‹#›</a:t>
            </a:fld>
            <a:endParaRPr lang="en-US" sz="675" dirty="0">
              <a:solidFill>
                <a:schemeClr val="lt1"/>
              </a:solidFil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6255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27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2"/>
            <a:ext cx="8229600" cy="4525963"/>
          </a:xfrm>
        </p:spPr>
        <p:txBody>
          <a:bodyPr lIns="0" tIns="0" rIns="0" bIns="0"/>
          <a:lstStyle>
            <a:lvl1pPr marL="191700" indent="-191700">
              <a:buClr>
                <a:srgbClr val="007FA3"/>
              </a:buClr>
              <a:buSzPct val="100000"/>
              <a:buFont typeface="Arial" panose="020B0604020202020204" pitchFamily="34" charset="0"/>
              <a:buChar char="•"/>
              <a:defRPr sz="1800">
                <a:latin typeface="+mn-lt"/>
              </a:defRPr>
            </a:lvl1pPr>
            <a:lvl2pPr marL="556200" indent="-213300">
              <a:buClr>
                <a:srgbClr val="007FA3"/>
              </a:buClr>
              <a:defRPr sz="1800">
                <a:latin typeface="+mn-lt"/>
              </a:defRPr>
            </a:lvl2pPr>
            <a:lvl3pPr indent="-172800">
              <a:buClr>
                <a:srgbClr val="007FA3"/>
              </a:buClr>
              <a:defRPr sz="1800">
                <a:latin typeface="+mn-lt"/>
              </a:defRPr>
            </a:lvl3pPr>
            <a:lvl4pPr indent="-172800">
              <a:buClr>
                <a:srgbClr val="007FA3"/>
              </a:buClr>
              <a:defRPr sz="1800">
                <a:latin typeface="+mn-lt"/>
              </a:defRPr>
            </a:lvl4pPr>
            <a:lvl5pPr indent="-172800">
              <a:buClr>
                <a:srgbClr val="007FA3"/>
              </a:buClr>
              <a:defRPr sz="1800">
                <a:latin typeface="+mn-lt"/>
              </a:defRPr>
            </a:lvl5pPr>
            <a:lvl6pPr>
              <a:buClr>
                <a:srgbClr val="007FA3"/>
              </a:buClr>
              <a:defRPr sz="1200"/>
            </a:lvl6pPr>
            <a:lvl7pPr>
              <a:buClr>
                <a:srgbClr val="007FA3"/>
              </a:buClr>
              <a:defRPr sz="1200"/>
            </a:lvl7pPr>
            <a:lvl8pPr>
              <a:buClr>
                <a:srgbClr val="007FA3"/>
              </a:buClr>
              <a:defRPr sz="1200"/>
            </a:lvl8pPr>
            <a:lvl9pPr>
              <a:buClr>
                <a:srgbClr val="007FA3"/>
              </a:buCl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2"/>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9/18/2022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6496894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EE6845-2F21-B86D-0F20-5354BB48BD8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A625D-021A-E991-64E4-7D86E33A9FB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38190-A52F-50AB-E58A-3D95B9B4622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0BCFC-0AC8-4AB7-94A7-92034CD611D1}" type="datetimeFigureOut">
              <a:rPr lang="en-US" smtClean="0"/>
              <a:t>9/18/2022</a:t>
            </a:fld>
            <a:endParaRPr lang="en-US"/>
          </a:p>
        </p:txBody>
      </p:sp>
      <p:sp>
        <p:nvSpPr>
          <p:cNvPr id="5" name="Footer Placeholder 4">
            <a:extLst>
              <a:ext uri="{FF2B5EF4-FFF2-40B4-BE49-F238E27FC236}">
                <a16:creationId xmlns:a16="http://schemas.microsoft.com/office/drawing/2014/main" id="{D942A385-59C6-405B-D829-4D9A9D78E2F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F46205-5414-D749-A050-6E0A6FFFEE7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60E37-276C-4752-98BB-C3F9D37B6E55}" type="slidenum">
              <a:rPr lang="en-US" smtClean="0"/>
              <a:t>‹#›</a:t>
            </a:fld>
            <a:endParaRPr lang="en-US"/>
          </a:p>
        </p:txBody>
      </p:sp>
    </p:spTree>
    <p:extLst>
      <p:ext uri="{BB962C8B-B14F-4D97-AF65-F5344CB8AC3E}">
        <p14:creationId xmlns:p14="http://schemas.microsoft.com/office/powerpoint/2010/main" val="2796287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1" r:id="rId3"/>
    <p:sldLayoutId id="2147483719"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peoplematters.in/article/culture/emotional-intelligence-a-key-leadership-competency-19162"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hyperlink" Target="http://blog.mediao2.com/2015/10/11/advertising-the-rational-emotional-appeal/"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www.philippinesbasiceducation.us/2017/11/breadth-versus-depth-question-of-impac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hyperlink" Target="https://www.thebrandingjournal.com/2014/07/airbnbs-consistent-rebrand-focuses-sense-belonging-community/" TargetMode="Externa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pinventiv.com/blog/how-to-create-your-brand-resonance/"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moneyworks4me.com/investmentshastra/how-to-choose-a-stock-great-brands-are-an-unbreachable-mo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6623" y="610728"/>
            <a:ext cx="569713"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8327" y="343079"/>
            <a:ext cx="36199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9" name="Freeform: Shape 103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3" y="340424"/>
            <a:ext cx="3472603"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onday Already GIFs - Get the best GIF on GIPHY">
            <a:extLst>
              <a:ext uri="{FF2B5EF4-FFF2-40B4-BE49-F238E27FC236}">
                <a16:creationId xmlns:a16="http://schemas.microsoft.com/office/drawing/2014/main" id="{4D3F5086-33E0-4B91-8F3F-F9D4B530B9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8032" y="1726753"/>
            <a:ext cx="2507401" cy="2507401"/>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Shape 104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35" y="1071563"/>
            <a:ext cx="5467663"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35 Monday Memes to Start the Week Off Right | Reader's Digest">
            <a:extLst>
              <a:ext uri="{FF2B5EF4-FFF2-40B4-BE49-F238E27FC236}">
                <a16:creationId xmlns:a16="http://schemas.microsoft.com/office/drawing/2014/main" id="{C829531A-B960-E2B4-FD47-726230822F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3150" y="1715030"/>
            <a:ext cx="3967112" cy="396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95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B075D4BA-67BD-1BE9-E50C-522D863955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353732" y="1923853"/>
            <a:ext cx="1507068" cy="823864"/>
          </a:xfrm>
          <a:prstGeom prst="rect">
            <a:avLst/>
          </a:prstGeom>
        </p:spPr>
      </p:pic>
      <p:pic>
        <p:nvPicPr>
          <p:cNvPr id="7" name="Picture 6" descr="A picture containing door, wooden&#10;&#10;Description automatically generated">
            <a:extLst>
              <a:ext uri="{FF2B5EF4-FFF2-40B4-BE49-F238E27FC236}">
                <a16:creationId xmlns:a16="http://schemas.microsoft.com/office/drawing/2014/main" id="{5E737EB7-7EE0-F70C-4C60-033DEAB873A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283201" y="1923853"/>
            <a:ext cx="1507068" cy="847726"/>
          </a:xfrm>
          <a:prstGeom prst="rect">
            <a:avLst/>
          </a:prstGeom>
        </p:spPr>
      </p:pic>
    </p:spTree>
    <p:extLst>
      <p:ext uri="{BB962C8B-B14F-4D97-AF65-F5344CB8AC3E}">
        <p14:creationId xmlns:p14="http://schemas.microsoft.com/office/powerpoint/2010/main" val="222167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3-2: Subdimensions of Brand Building Blocks</a:t>
            </a:r>
          </a:p>
        </p:txBody>
      </p:sp>
      <p:pic>
        <p:nvPicPr>
          <p:cNvPr id="4" name="Picture 3" descr="The pyramid begins at the bottom and proceeds upward in 4 stages, with stages 2 and 3 each having 2 parts, as follows. Stage 1, Salience. This stage features the following 2 subdimensions. Subdimension 1, Category Identification. Subdimension 2, Needs satisfied. Stage 2, Part 1, Performance. This stage part features the following 5 subdimensions. Subdimension 1, Primary Characteristics and Secondary Features. Subdimension 2, Product Reliability, Durability, and Serviceability. Subdimension 3, Service Effectiveness, Efficiency, and Empathy. Subdimension 4, Style and Design. Subdimension 5, Price. Stage 2, part 2, Imagery. This stage part features the following 5 subdimensions. Subdimension 1 User Profiles. Subdimension 2, Purchase and Usage. Subdimension 3, Situations. Subdimension 4, Personality and Values. Subdimension 5, History, Heritage, and Experiences. Stage 3, part 1, Judgments. This stage part features the following 4 subdimensions. Subdimension 1, Quality. Subdimension 2, Credibility. Subdimension 3, Consideration. Subdimension 4, Superiority. Stage 3, part 2, feelings. This stage part features the following 6 subdimensions. Subdimension 1, Warmth. Subdimension 2, Fun. Subdimension 3, Excitement. Subdimension 4, Security. Subdimension 5, Social Approval. Subdimension 6, Self-Respect. Stage 4, Resonance. This stage features the following 4 subdimensions. Subdimension 1, Loyalty. Subdimension 2, Attachment. Subdimension 3, Community. Subdimension 4, Engagement."/>
          <p:cNvPicPr>
            <a:picLocks noChangeAspect="1"/>
          </p:cNvPicPr>
          <p:nvPr/>
        </p:nvPicPr>
        <p:blipFill>
          <a:blip r:embed="rId3"/>
          <a:stretch>
            <a:fillRect/>
          </a:stretch>
        </p:blipFill>
        <p:spPr>
          <a:xfrm>
            <a:off x="1455546" y="1675227"/>
            <a:ext cx="6232906" cy="4394199"/>
          </a:xfrm>
          <a:prstGeom prst="rect">
            <a:avLst/>
          </a:prstGeom>
        </p:spPr>
      </p:pic>
    </p:spTree>
    <p:extLst>
      <p:ext uri="{BB962C8B-B14F-4D97-AF65-F5344CB8AC3E}">
        <p14:creationId xmlns:p14="http://schemas.microsoft.com/office/powerpoint/2010/main" val="311037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(1 of 3)</a:t>
            </a:r>
            <a:endParaRPr lang="en-US" sz="5200"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indent="-228600"/>
            <a:r>
              <a:rPr lang="en-US" sz="1900" dirty="0"/>
              <a:t>Achieving the right brand identity means creating brand salience with customers</a:t>
            </a:r>
          </a:p>
          <a:p>
            <a:pPr indent="-228600"/>
            <a:r>
              <a:rPr lang="en-US" sz="1900" dirty="0"/>
              <a:t>Brand salience:</a:t>
            </a:r>
          </a:p>
          <a:p>
            <a:pPr lvl="1" indent="-228600"/>
            <a:r>
              <a:rPr lang="en-US" sz="1900" dirty="0"/>
              <a:t>Measures various aspects of the awareness of the brand</a:t>
            </a:r>
          </a:p>
          <a:p>
            <a:pPr lvl="1" indent="-228600"/>
            <a:r>
              <a:rPr lang="en-US" sz="1900" dirty="0"/>
              <a:t>How easily and often the brand is evoked under various situations or circumstances</a:t>
            </a:r>
          </a:p>
        </p:txBody>
      </p:sp>
    </p:spTree>
    <p:extLst>
      <p:ext uri="{BB962C8B-B14F-4D97-AF65-F5344CB8AC3E}">
        <p14:creationId xmlns:p14="http://schemas.microsoft.com/office/powerpoint/2010/main" val="75134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(2 of 3)</a:t>
            </a:r>
            <a:endParaRPr lang="en-US" sz="52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lvl="2" indent="-228600"/>
            <a:r>
              <a:rPr lang="en-US" sz="1900" dirty="0"/>
              <a:t>Breadth: The associated purchase</a:t>
            </a:r>
          </a:p>
          <a:p>
            <a:pPr lvl="2" indent="-228600"/>
            <a:r>
              <a:rPr lang="en-US" sz="1900" dirty="0"/>
              <a:t>Depth: The consumption or usage situations</a:t>
            </a:r>
          </a:p>
        </p:txBody>
      </p:sp>
      <p:pic>
        <p:nvPicPr>
          <p:cNvPr id="5" name="Picture 4" descr="A picture containing text, clipart&#10;&#10;Description automatically generated">
            <a:extLst>
              <a:ext uri="{FF2B5EF4-FFF2-40B4-BE49-F238E27FC236}">
                <a16:creationId xmlns:a16="http://schemas.microsoft.com/office/drawing/2014/main" id="{1CB6147D-DA37-C3B7-EEAC-014B6DE6BC0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11867" y="4182416"/>
            <a:ext cx="4572000" cy="1984574"/>
          </a:xfrm>
          <a:prstGeom prst="rect">
            <a:avLst/>
          </a:prstGeom>
        </p:spPr>
      </p:pic>
      <p:sp>
        <p:nvSpPr>
          <p:cNvPr id="6" name="TextBox 5">
            <a:extLst>
              <a:ext uri="{FF2B5EF4-FFF2-40B4-BE49-F238E27FC236}">
                <a16:creationId xmlns:a16="http://schemas.microsoft.com/office/drawing/2014/main" id="{49F5F4BA-9383-5097-F617-6D800F60D0A7}"/>
              </a:ext>
            </a:extLst>
          </p:cNvPr>
          <p:cNvSpPr txBox="1"/>
          <p:nvPr/>
        </p:nvSpPr>
        <p:spPr>
          <a:xfrm>
            <a:off x="1811867" y="6325012"/>
            <a:ext cx="4572000" cy="230832"/>
          </a:xfrm>
          <a:prstGeom prst="rect">
            <a:avLst/>
          </a:prstGeom>
          <a:noFill/>
        </p:spPr>
        <p:txBody>
          <a:bodyPr wrap="square" rtlCol="0">
            <a:spAutoFit/>
          </a:bodyPr>
          <a:lstStyle/>
          <a:p>
            <a:r>
              <a:rPr lang="en-US" sz="900">
                <a:hlinkClick r:id="rId4" tooltip="http://www.philippinesbasiceducation.us/2017/11/breadth-versus-depth-question-of-impact.html"/>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9942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Salience </a:t>
            </a:r>
            <a:r>
              <a:rPr lang="en-US" sz="3500" b="0" kern="1200" dirty="0">
                <a:solidFill>
                  <a:schemeClr val="tx1"/>
                </a:solidFill>
                <a:latin typeface="+mj-lt"/>
                <a:ea typeface="+mj-ea"/>
                <a:cs typeface="+mj-cs"/>
              </a:rPr>
              <a:t>(3 of 3)</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Product category structure:</a:t>
            </a:r>
          </a:p>
          <a:p>
            <a:pPr lvl="1" indent="-228600"/>
            <a:r>
              <a:rPr lang="en-US" sz="1900" dirty="0"/>
              <a:t>How product categories are organized in memory</a:t>
            </a:r>
          </a:p>
          <a:p>
            <a:pPr lvl="1" indent="-228600"/>
            <a:r>
              <a:rPr lang="en-US" sz="1900" dirty="0"/>
              <a:t>Marketers assume that products are grouped</a:t>
            </a:r>
          </a:p>
        </p:txBody>
      </p:sp>
    </p:spTree>
    <p:extLst>
      <p:ext uri="{BB962C8B-B14F-4D97-AF65-F5344CB8AC3E}">
        <p14:creationId xmlns:p14="http://schemas.microsoft.com/office/powerpoint/2010/main" val="223303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3-3: Beverage Category Hierarchy</a:t>
            </a:r>
          </a:p>
        </p:txBody>
      </p:sp>
      <p:pic>
        <p:nvPicPr>
          <p:cNvPr id="5" name="Picture 4" descr="The organizational chart starts at the top and proceeds downward in 4 tiers. Tier 1 contains a single category, which is labelled, Beverages. A branch extends downward from Beverages and splits into 2 categories on tier 2, as follows. Tier 2, category 1, Water. No further branches extend from this category. Tier 2, category 2, Flavored. A branch extends downward from Flavored and splits into 2 categories on tier 3, as follows. Tier 3, category 1, Nonalcoholic. Tier 3, category 2, Alcoholic. A branch extends downward from Nonalcoholic and splits into 4 categories in the first section of tier 4. A branch extends downward from Alcoholic and splits into 3 categories in the second section of tier 4. Tier 4, section 1 reads as follows. Category 1, Milk. Category 2, Hot beverages. Category 3, Juices. Category 4, Soft drinks. Tier 4, section 2, reads as follows. Category 1, Wine. Category 2, beer. Category 3, Distilled spirits."/>
          <p:cNvPicPr>
            <a:picLocks noChangeAspect="1"/>
          </p:cNvPicPr>
          <p:nvPr/>
        </p:nvPicPr>
        <p:blipFill>
          <a:blip r:embed="rId3"/>
          <a:stretch>
            <a:fillRect/>
          </a:stretch>
        </p:blipFill>
        <p:spPr>
          <a:xfrm>
            <a:off x="1376219" y="1675227"/>
            <a:ext cx="6391561" cy="4394199"/>
          </a:xfrm>
          <a:prstGeom prst="rect">
            <a:avLst/>
          </a:prstGeom>
        </p:spPr>
      </p:pic>
      <p:sp>
        <p:nvSpPr>
          <p:cNvPr id="3" name="Rectangle 2">
            <a:extLst>
              <a:ext uri="{FF2B5EF4-FFF2-40B4-BE49-F238E27FC236}">
                <a16:creationId xmlns:a16="http://schemas.microsoft.com/office/drawing/2014/main" id="{02780801-86FC-6A6F-B5B3-7A6C87092A10}"/>
              </a:ext>
            </a:extLst>
          </p:cNvPr>
          <p:cNvSpPr/>
          <p:nvPr/>
        </p:nvSpPr>
        <p:spPr>
          <a:xfrm>
            <a:off x="872065" y="2353734"/>
            <a:ext cx="7780867" cy="4292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611E0B7-2D10-4B58-8BE2-D40F9B588549}"/>
              </a:ext>
            </a:extLst>
          </p:cNvPr>
          <p:cNvSpPr/>
          <p:nvPr/>
        </p:nvSpPr>
        <p:spPr>
          <a:xfrm>
            <a:off x="872065" y="3217332"/>
            <a:ext cx="7780867" cy="34290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9C9A984-2CC4-05E0-750A-A22107D4FE29}"/>
              </a:ext>
            </a:extLst>
          </p:cNvPr>
          <p:cNvSpPr/>
          <p:nvPr/>
        </p:nvSpPr>
        <p:spPr>
          <a:xfrm>
            <a:off x="872065" y="4385735"/>
            <a:ext cx="7780867" cy="22605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79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Salience </a:t>
            </a:r>
            <a:r>
              <a:rPr lang="en-US" sz="3500" b="0" kern="1200">
                <a:solidFill>
                  <a:schemeClr val="tx1"/>
                </a:solidFill>
                <a:latin typeface="+mj-lt"/>
                <a:ea typeface="+mj-ea"/>
                <a:cs typeface="+mj-cs"/>
              </a:rPr>
              <a:t>(4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r>
              <a:rPr lang="en-US" sz="1900"/>
              <a:t>Strategic implications:</a:t>
            </a:r>
          </a:p>
          <a:p>
            <a:pPr lvl="1" indent="-228600"/>
            <a:r>
              <a:rPr lang="en-US" sz="1900"/>
              <a:t>Brand needs to be top-of-mind and have sufficient mind share:</a:t>
            </a:r>
          </a:p>
          <a:p>
            <a:pPr lvl="2" indent="-228600"/>
            <a:r>
              <a:rPr lang="en-US" sz="1900"/>
              <a:t>But also must do so at the right times and places</a:t>
            </a:r>
          </a:p>
        </p:txBody>
      </p:sp>
    </p:spTree>
    <p:extLst>
      <p:ext uri="{BB962C8B-B14F-4D97-AF65-F5344CB8AC3E}">
        <p14:creationId xmlns:p14="http://schemas.microsoft.com/office/powerpoint/2010/main" val="289204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Describes how well the product or service:</a:t>
            </a:r>
          </a:p>
          <a:p>
            <a:pPr lvl="1" indent="-228600"/>
            <a:r>
              <a:rPr lang="en-US" sz="1900" dirty="0"/>
              <a:t>Meets customers’ more functional needs</a:t>
            </a:r>
          </a:p>
          <a:p>
            <a:pPr lvl="1" indent="-228600"/>
            <a:r>
              <a:rPr lang="en-US" sz="1900" dirty="0"/>
              <a:t>Rate on objective assessments of quality</a:t>
            </a:r>
          </a:p>
          <a:p>
            <a:pPr lvl="1" indent="-228600"/>
            <a:r>
              <a:rPr lang="en-US" sz="1900" dirty="0"/>
              <a:t>Satisfies utilitarian, aesthetic, and economic customer needs and wants in the product or service category</a:t>
            </a:r>
          </a:p>
        </p:txBody>
      </p:sp>
    </p:spTree>
    <p:extLst>
      <p:ext uri="{BB962C8B-B14F-4D97-AF65-F5344CB8AC3E}">
        <p14:creationId xmlns:p14="http://schemas.microsoft.com/office/powerpoint/2010/main" val="208359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Attributes and benefits often underlie brand performance:</a:t>
            </a:r>
          </a:p>
          <a:p>
            <a:pPr lvl="1" indent="-228600"/>
            <a:r>
              <a:rPr lang="en-US" sz="1900" dirty="0"/>
              <a:t>Primary ingredients and supplementary features</a:t>
            </a:r>
          </a:p>
          <a:p>
            <a:pPr lvl="1" indent="-228600"/>
            <a:r>
              <a:rPr lang="en-US" sz="1900" dirty="0"/>
              <a:t>Product liability, durability, and serviceability</a:t>
            </a:r>
          </a:p>
          <a:p>
            <a:pPr lvl="1" indent="-228600"/>
            <a:r>
              <a:rPr lang="en-US" sz="1900" dirty="0"/>
              <a:t>Service effectiveness, efficiency, and empathy</a:t>
            </a:r>
          </a:p>
          <a:p>
            <a:pPr lvl="1" indent="-228600"/>
            <a:r>
              <a:rPr lang="en-US" sz="1900" dirty="0"/>
              <a:t>Style and design</a:t>
            </a:r>
          </a:p>
          <a:p>
            <a:pPr lvl="1" indent="-228600"/>
            <a:r>
              <a:rPr lang="en-US" sz="1900" dirty="0"/>
              <a:t>Price</a:t>
            </a:r>
          </a:p>
        </p:txBody>
      </p:sp>
    </p:spTree>
    <p:extLst>
      <p:ext uri="{BB962C8B-B14F-4D97-AF65-F5344CB8AC3E}">
        <p14:creationId xmlns:p14="http://schemas.microsoft.com/office/powerpoint/2010/main" val="8622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Imagery </a:t>
            </a:r>
            <a:r>
              <a:rPr lang="en-IN" sz="1500" b="0" dirty="0"/>
              <a:t>(1 of 4)</a:t>
            </a:r>
          </a:p>
        </p:txBody>
      </p:sp>
      <p:sp>
        <p:nvSpPr>
          <p:cNvPr id="3" name="Content Placeholder 2"/>
          <p:cNvSpPr>
            <a:spLocks noGrp="1"/>
          </p:cNvSpPr>
          <p:nvPr>
            <p:ph sz="quarter" idx="13"/>
          </p:nvPr>
        </p:nvSpPr>
        <p:spPr>
          <a:xfrm>
            <a:off x="1485900" y="2024496"/>
            <a:ext cx="6113972" cy="3325706"/>
          </a:xfrm>
        </p:spPr>
        <p:txBody>
          <a:bodyPr>
            <a:normAutofit fontScale="92500"/>
          </a:bodyPr>
          <a:lstStyle/>
          <a:p>
            <a:pPr>
              <a:buSzPts val="2400"/>
            </a:pPr>
            <a:r>
              <a:rPr lang="en-US" dirty="0"/>
              <a:t>A main type of brand meaning is brand imagery</a:t>
            </a:r>
          </a:p>
          <a:p>
            <a:pPr>
              <a:buSzPts val="2400"/>
            </a:pPr>
            <a:r>
              <a:rPr lang="en-US" dirty="0"/>
              <a:t>Brand imagery depends on the extrinsic properties of a product or service</a:t>
            </a:r>
          </a:p>
          <a:p>
            <a:pPr>
              <a:buSzPts val="2400"/>
            </a:pPr>
            <a:r>
              <a:rPr lang="en-US" dirty="0"/>
              <a:t>Many kinds of intangibles can be linked to a brand; the four main ones are:</a:t>
            </a:r>
          </a:p>
          <a:p>
            <a:pPr lvl="1">
              <a:buSzPts val="2400"/>
            </a:pPr>
            <a:r>
              <a:rPr lang="en-US" dirty="0"/>
              <a:t>User profiles</a:t>
            </a:r>
          </a:p>
          <a:p>
            <a:pPr lvl="1">
              <a:buSzPts val="2400"/>
            </a:pPr>
            <a:r>
              <a:rPr lang="en-US" dirty="0"/>
              <a:t>Purchase and usage situations</a:t>
            </a:r>
          </a:p>
          <a:p>
            <a:pPr lvl="1">
              <a:buSzPts val="2400"/>
            </a:pPr>
            <a:r>
              <a:rPr lang="en-US" dirty="0"/>
              <a:t>Personality and values</a:t>
            </a:r>
          </a:p>
          <a:p>
            <a:pPr lvl="1">
              <a:buSzPts val="2400"/>
            </a:pPr>
            <a:r>
              <a:rPr lang="en-US" dirty="0"/>
              <a:t>History, heritage, and user experiences</a:t>
            </a:r>
          </a:p>
        </p:txBody>
      </p:sp>
    </p:spTree>
    <p:extLst>
      <p:ext uri="{BB962C8B-B14F-4D97-AF65-F5344CB8AC3E}">
        <p14:creationId xmlns:p14="http://schemas.microsoft.com/office/powerpoint/2010/main" val="178455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indent="-228600" algn="l">
              <a:buFont typeface="Arial" panose="020B0604020202020204" pitchFamily="34" charset="0"/>
              <a:buChar char="•"/>
            </a:pPr>
            <a:r>
              <a:rPr lang="en-US" sz="1900"/>
              <a:t>What are the components of brand awareness?</a:t>
            </a:r>
          </a:p>
          <a:p>
            <a:pPr marL="457200" indent="-228600" algn="l">
              <a:buFont typeface="Arial" panose="020B0604020202020204" pitchFamily="34" charset="0"/>
              <a:buChar char="•"/>
            </a:pPr>
            <a:r>
              <a:rPr lang="en-US" sz="1900"/>
              <a:t>Brand reocnigition </a:t>
            </a:r>
          </a:p>
          <a:p>
            <a:pPr marL="457200" indent="-228600" algn="l">
              <a:buFont typeface="Arial" panose="020B0604020202020204" pitchFamily="34" charset="0"/>
              <a:buChar char="•"/>
            </a:pPr>
            <a:r>
              <a:rPr lang="en-US" sz="1900"/>
              <a:t>Brand recall </a:t>
            </a:r>
          </a:p>
          <a:p>
            <a:pPr marL="457200" indent="-228600" algn="l">
              <a:buFont typeface="Arial" panose="020B0604020202020204" pitchFamily="34" charset="0"/>
              <a:buChar char="•"/>
            </a:pPr>
            <a:r>
              <a:rPr lang="en-US" sz="1900"/>
              <a:t>Brand familiarty</a:t>
            </a:r>
          </a:p>
          <a:p>
            <a:pPr marL="457200" indent="-228600" algn="l">
              <a:buFont typeface="Arial" panose="020B0604020202020204" pitchFamily="34" charset="0"/>
              <a:buChar char="•"/>
            </a:pPr>
            <a:r>
              <a:rPr lang="en-US" sz="1900"/>
              <a:t>Both A and B</a:t>
            </a:r>
          </a:p>
          <a:p>
            <a:pPr marL="457200" indent="-228600" algn="l">
              <a:buFont typeface="Arial" panose="020B0604020202020204" pitchFamily="34" charset="0"/>
              <a:buChar char="•"/>
            </a:pPr>
            <a:r>
              <a:rPr lang="en-US" sz="1900"/>
              <a:t>All of the above</a:t>
            </a:r>
          </a:p>
        </p:txBody>
      </p:sp>
    </p:spTree>
    <p:extLst>
      <p:ext uri="{BB962C8B-B14F-4D97-AF65-F5344CB8AC3E}">
        <p14:creationId xmlns:p14="http://schemas.microsoft.com/office/powerpoint/2010/main" val="42321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Imagery </a:t>
            </a:r>
            <a:r>
              <a:rPr lang="en-IN" sz="1500" b="0" dirty="0"/>
              <a:t>(2 of 4)</a:t>
            </a:r>
            <a:endParaRPr lang="en-IN" dirty="0"/>
          </a:p>
        </p:txBody>
      </p:sp>
      <p:sp>
        <p:nvSpPr>
          <p:cNvPr id="3" name="Content Placeholder 2"/>
          <p:cNvSpPr>
            <a:spLocks noGrp="1"/>
          </p:cNvSpPr>
          <p:nvPr>
            <p:ph sz="quarter" idx="13"/>
          </p:nvPr>
        </p:nvSpPr>
        <p:spPr>
          <a:xfrm>
            <a:off x="1485900" y="2024496"/>
            <a:ext cx="6172200" cy="3491020"/>
          </a:xfrm>
        </p:spPr>
        <p:txBody>
          <a:bodyPr/>
          <a:lstStyle/>
          <a:p>
            <a:pPr>
              <a:buSzPts val="2400"/>
            </a:pPr>
            <a:r>
              <a:rPr lang="en-IN" sz="1650" dirty="0"/>
              <a:t>User imagery:</a:t>
            </a:r>
          </a:p>
          <a:p>
            <a:pPr lvl="1">
              <a:buSzPts val="2400"/>
            </a:pPr>
            <a:r>
              <a:rPr lang="en-IN" sz="1650" dirty="0"/>
              <a:t>One set of brand imagery associations is about the type of person or organization who uses the brand</a:t>
            </a:r>
          </a:p>
          <a:p>
            <a:pPr lvl="1">
              <a:buSzPts val="2400"/>
            </a:pPr>
            <a:r>
              <a:rPr lang="en-IN" sz="1650" dirty="0"/>
              <a:t>Demographic factors include:</a:t>
            </a:r>
          </a:p>
          <a:p>
            <a:pPr lvl="2">
              <a:buSzPts val="2400"/>
            </a:pPr>
            <a:r>
              <a:rPr lang="en-IN" sz="1650" dirty="0"/>
              <a:t>Gender</a:t>
            </a:r>
          </a:p>
          <a:p>
            <a:pPr lvl="2">
              <a:buSzPts val="2400"/>
            </a:pPr>
            <a:r>
              <a:rPr lang="en-IN" sz="1650" dirty="0"/>
              <a:t>Age</a:t>
            </a:r>
          </a:p>
          <a:p>
            <a:pPr lvl="2">
              <a:buSzPts val="2400"/>
            </a:pPr>
            <a:r>
              <a:rPr lang="en-IN" sz="1650" dirty="0"/>
              <a:t>Race</a:t>
            </a:r>
          </a:p>
          <a:p>
            <a:pPr lvl="2">
              <a:buSzPts val="2400"/>
            </a:pPr>
            <a:r>
              <a:rPr lang="en-IN" sz="1650" dirty="0"/>
              <a:t>Income</a:t>
            </a:r>
          </a:p>
          <a:p>
            <a:pPr>
              <a:buSzPts val="2400"/>
            </a:pPr>
            <a:r>
              <a:rPr lang="en-IN" sz="1650" dirty="0"/>
              <a:t>Purchase and usage imagery:</a:t>
            </a:r>
          </a:p>
          <a:p>
            <a:pPr lvl="1">
              <a:buSzPts val="2400"/>
            </a:pPr>
            <a:r>
              <a:rPr lang="en-IN" sz="1650" dirty="0"/>
              <a:t>Associations that tells consumers under what conditions or situations they can or should buy and use a brand</a:t>
            </a:r>
          </a:p>
        </p:txBody>
      </p:sp>
    </p:spTree>
    <p:extLst>
      <p:ext uri="{BB962C8B-B14F-4D97-AF65-F5344CB8AC3E}">
        <p14:creationId xmlns:p14="http://schemas.microsoft.com/office/powerpoint/2010/main" val="213919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Imagery </a:t>
            </a:r>
            <a:r>
              <a:rPr lang="en-IN" sz="1500" b="0" dirty="0"/>
              <a:t>(3 of 4)</a:t>
            </a:r>
            <a:endParaRPr lang="en-IN" dirty="0"/>
          </a:p>
        </p:txBody>
      </p:sp>
      <p:sp>
        <p:nvSpPr>
          <p:cNvPr id="3" name="Content Placeholder 2"/>
          <p:cNvSpPr>
            <a:spLocks noGrp="1"/>
          </p:cNvSpPr>
          <p:nvPr>
            <p:ph sz="quarter" idx="13"/>
          </p:nvPr>
        </p:nvSpPr>
        <p:spPr>
          <a:xfrm>
            <a:off x="1485900" y="2024494"/>
            <a:ext cx="6172200" cy="3536309"/>
          </a:xfrm>
        </p:spPr>
        <p:txBody>
          <a:bodyPr/>
          <a:lstStyle/>
          <a:p>
            <a:pPr>
              <a:buSzPts val="2400"/>
            </a:pPr>
            <a:r>
              <a:rPr lang="en-IN" sz="1650" dirty="0"/>
              <a:t>Brand personality and values:</a:t>
            </a:r>
          </a:p>
          <a:p>
            <a:pPr lvl="1">
              <a:buSzPts val="2400"/>
            </a:pPr>
            <a:r>
              <a:rPr lang="en-IN" sz="1650" dirty="0"/>
              <a:t>Through consumer experience or marketing activities, brands may take on personality traits or human values:</a:t>
            </a:r>
          </a:p>
          <a:p>
            <a:pPr lvl="2">
              <a:buSzPts val="2400"/>
            </a:pPr>
            <a:r>
              <a:rPr lang="en-IN" sz="1650" dirty="0"/>
              <a:t>A person</a:t>
            </a:r>
          </a:p>
          <a:p>
            <a:pPr lvl="2">
              <a:buSzPts val="2400"/>
            </a:pPr>
            <a:r>
              <a:rPr lang="en-IN" sz="1650" dirty="0"/>
              <a:t>Appear to be modern or old-fashioned, for example</a:t>
            </a:r>
          </a:p>
          <a:p>
            <a:pPr lvl="1">
              <a:buSzPts val="2400"/>
            </a:pPr>
            <a:r>
              <a:rPr lang="en-IN" sz="1650" dirty="0"/>
              <a:t>Five dimensions of brand personality:</a:t>
            </a:r>
          </a:p>
          <a:p>
            <a:pPr lvl="2">
              <a:buSzPts val="2400"/>
            </a:pPr>
            <a:r>
              <a:rPr lang="en-IN" sz="1650" dirty="0"/>
              <a:t>Sincerity</a:t>
            </a:r>
          </a:p>
          <a:p>
            <a:pPr lvl="2">
              <a:buSzPts val="2400"/>
            </a:pPr>
            <a:r>
              <a:rPr lang="en-IN" sz="1650" dirty="0"/>
              <a:t>Excitement</a:t>
            </a:r>
          </a:p>
          <a:p>
            <a:pPr lvl="2">
              <a:buSzPts val="2400"/>
            </a:pPr>
            <a:r>
              <a:rPr lang="en-IN" sz="1650" dirty="0"/>
              <a:t>Competence</a:t>
            </a:r>
          </a:p>
          <a:p>
            <a:pPr lvl="2">
              <a:buSzPts val="2400"/>
            </a:pPr>
            <a:r>
              <a:rPr lang="en-IN" sz="1650" dirty="0"/>
              <a:t>Sophistication</a:t>
            </a:r>
          </a:p>
          <a:p>
            <a:pPr lvl="2">
              <a:buSzPts val="2400"/>
            </a:pPr>
            <a:r>
              <a:rPr lang="en-IN" sz="1650" dirty="0"/>
              <a:t>Ruggedness</a:t>
            </a:r>
          </a:p>
        </p:txBody>
      </p:sp>
    </p:spTree>
    <p:extLst>
      <p:ext uri="{BB962C8B-B14F-4D97-AF65-F5344CB8AC3E}">
        <p14:creationId xmlns:p14="http://schemas.microsoft.com/office/powerpoint/2010/main" val="135250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Imagery </a:t>
            </a:r>
            <a:r>
              <a:rPr lang="en-IN" sz="1500" b="0" dirty="0"/>
              <a:t>(4 of 4)</a:t>
            </a:r>
          </a:p>
        </p:txBody>
      </p:sp>
      <p:sp>
        <p:nvSpPr>
          <p:cNvPr id="3" name="Content Placeholder 2"/>
          <p:cNvSpPr>
            <a:spLocks noGrp="1"/>
          </p:cNvSpPr>
          <p:nvPr>
            <p:ph sz="quarter" idx="13"/>
          </p:nvPr>
        </p:nvSpPr>
        <p:spPr/>
        <p:txBody>
          <a:bodyPr/>
          <a:lstStyle/>
          <a:p>
            <a:pPr>
              <a:buSzPts val="2400"/>
            </a:pPr>
            <a:r>
              <a:rPr lang="en-IN" dirty="0"/>
              <a:t>Brand history, heritage, and experiences:</a:t>
            </a:r>
          </a:p>
          <a:p>
            <a:pPr lvl="1">
              <a:buSzPts val="2400"/>
            </a:pPr>
            <a:r>
              <a:rPr lang="en-IN" dirty="0"/>
              <a:t>Brands may take on associations to their past</a:t>
            </a:r>
          </a:p>
          <a:p>
            <a:pPr lvl="1">
              <a:buSzPts val="2400"/>
            </a:pPr>
            <a:r>
              <a:rPr lang="en-IN" dirty="0"/>
              <a:t>Certain noteworthy events in the brand’s history</a:t>
            </a:r>
          </a:p>
        </p:txBody>
      </p:sp>
    </p:spTree>
    <p:extLst>
      <p:ext uri="{BB962C8B-B14F-4D97-AF65-F5344CB8AC3E}">
        <p14:creationId xmlns:p14="http://schemas.microsoft.com/office/powerpoint/2010/main" val="38679427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sp>
        <p:nvSpPr>
          <p:cNvPr id="3" name="Oval 2">
            <a:extLst>
              <a:ext uri="{FF2B5EF4-FFF2-40B4-BE49-F238E27FC236}">
                <a16:creationId xmlns:a16="http://schemas.microsoft.com/office/drawing/2014/main" id="{FF0F54B7-9F56-2922-EC45-3EDF522FD0BB}"/>
              </a:ext>
            </a:extLst>
          </p:cNvPr>
          <p:cNvSpPr/>
          <p:nvPr/>
        </p:nvSpPr>
        <p:spPr>
          <a:xfrm>
            <a:off x="321616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55BF20A0-EE55-5D5D-4466-D137BA9C5E5B}"/>
              </a:ext>
            </a:extLst>
          </p:cNvPr>
          <p:cNvSpPr/>
          <p:nvPr/>
        </p:nvSpPr>
        <p:spPr>
          <a:xfrm>
            <a:off x="479491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6D099BE-0A89-652A-BBDA-4B7F504D17C2}"/>
              </a:ext>
            </a:extLst>
          </p:cNvPr>
          <p:cNvSpPr/>
          <p:nvPr/>
        </p:nvSpPr>
        <p:spPr>
          <a:xfrm>
            <a:off x="3599794" y="3396309"/>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97BA890E-68E1-CCFD-AE15-5BD8412D3ED2}"/>
              </a:ext>
            </a:extLst>
          </p:cNvPr>
          <p:cNvSpPr/>
          <p:nvPr/>
        </p:nvSpPr>
        <p:spPr>
          <a:xfrm>
            <a:off x="4571999" y="3429000"/>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867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 grpId="0" animBg="1"/>
      <p:bldP spid="5" grpId="1" animBg="1"/>
      <p:bldP spid="5" grpId="2"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1500" b="0" dirty="0"/>
              <a:t>(1 of 4)</a:t>
            </a:r>
          </a:p>
        </p:txBody>
      </p:sp>
      <p:sp>
        <p:nvSpPr>
          <p:cNvPr id="3" name="Content Placeholder 2"/>
          <p:cNvSpPr>
            <a:spLocks noGrp="1"/>
          </p:cNvSpPr>
          <p:nvPr>
            <p:ph sz="quarter" idx="13"/>
          </p:nvPr>
        </p:nvSpPr>
        <p:spPr/>
        <p:txBody>
          <a:bodyPr/>
          <a:lstStyle/>
          <a:p>
            <a:pPr>
              <a:buSzPts val="2400"/>
            </a:pPr>
            <a:r>
              <a:rPr lang="en-IN" dirty="0"/>
              <a:t>Customers’ personal opinions about and evaluations of a brand:</a:t>
            </a:r>
          </a:p>
          <a:p>
            <a:pPr lvl="1">
              <a:buSzPts val="2400"/>
            </a:pPr>
            <a:r>
              <a:rPr lang="en-IN" dirty="0"/>
              <a:t>Consumers form judgments by putting together all the different brand performance and imagery associations</a:t>
            </a:r>
          </a:p>
        </p:txBody>
      </p:sp>
    </p:spTree>
    <p:extLst>
      <p:ext uri="{BB962C8B-B14F-4D97-AF65-F5344CB8AC3E}">
        <p14:creationId xmlns:p14="http://schemas.microsoft.com/office/powerpoint/2010/main" val="3457548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1500" b="0" dirty="0"/>
              <a:t>(2 of 4)</a:t>
            </a:r>
            <a:endParaRPr lang="en-IN" dirty="0"/>
          </a:p>
        </p:txBody>
      </p:sp>
      <p:sp>
        <p:nvSpPr>
          <p:cNvPr id="3" name="Content Placeholder 2"/>
          <p:cNvSpPr>
            <a:spLocks noGrp="1"/>
          </p:cNvSpPr>
          <p:nvPr>
            <p:ph sz="quarter" idx="13"/>
          </p:nvPr>
        </p:nvSpPr>
        <p:spPr>
          <a:xfrm>
            <a:off x="1485900" y="2024496"/>
            <a:ext cx="6249838" cy="3325706"/>
          </a:xfrm>
        </p:spPr>
        <p:txBody>
          <a:bodyPr/>
          <a:lstStyle/>
          <a:p>
            <a:pPr>
              <a:buSzPts val="2400"/>
            </a:pPr>
            <a:r>
              <a:rPr lang="en-IN" dirty="0"/>
              <a:t>Brand quality:</a:t>
            </a:r>
          </a:p>
          <a:p>
            <a:pPr lvl="1">
              <a:buSzPts val="2400"/>
            </a:pPr>
            <a:r>
              <a:rPr lang="en-IN" dirty="0"/>
              <a:t>Defined by specific attributes and benefits of a brand</a:t>
            </a:r>
          </a:p>
          <a:p>
            <a:pPr lvl="1">
              <a:buSzPts val="2400"/>
            </a:pPr>
            <a:r>
              <a:rPr lang="en-US" dirty="0"/>
              <a:t>Consumers can hold a host of attitudes toward a brand:</a:t>
            </a:r>
          </a:p>
          <a:p>
            <a:pPr lvl="2">
              <a:buSzPts val="2400"/>
            </a:pPr>
            <a:r>
              <a:rPr lang="en-US" dirty="0"/>
              <a:t>But the most important relate to its perceived quality</a:t>
            </a:r>
          </a:p>
          <a:p>
            <a:pPr lvl="2">
              <a:buSzPts val="2400"/>
            </a:pPr>
            <a:r>
              <a:rPr lang="en-US" dirty="0"/>
              <a:t>Perceived quality measures are inherent in many approaches to brand equity</a:t>
            </a:r>
            <a:endParaRPr lang="en-IN" dirty="0"/>
          </a:p>
        </p:txBody>
      </p:sp>
    </p:spTree>
    <p:extLst>
      <p:ext uri="{BB962C8B-B14F-4D97-AF65-F5344CB8AC3E}">
        <p14:creationId xmlns:p14="http://schemas.microsoft.com/office/powerpoint/2010/main" val="2600189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1500" b="0" dirty="0"/>
              <a:t>(3 of 4)</a:t>
            </a:r>
            <a:endParaRPr lang="en-IN" dirty="0"/>
          </a:p>
        </p:txBody>
      </p:sp>
      <p:sp>
        <p:nvSpPr>
          <p:cNvPr id="3" name="Content Placeholder 2"/>
          <p:cNvSpPr>
            <a:spLocks noGrp="1"/>
          </p:cNvSpPr>
          <p:nvPr>
            <p:ph sz="quarter" idx="13"/>
          </p:nvPr>
        </p:nvSpPr>
        <p:spPr/>
        <p:txBody>
          <a:bodyPr/>
          <a:lstStyle/>
          <a:p>
            <a:pPr>
              <a:buSzPts val="2400"/>
            </a:pPr>
            <a:r>
              <a:rPr lang="en-US" dirty="0"/>
              <a:t>Brand credibility:</a:t>
            </a:r>
          </a:p>
          <a:p>
            <a:pPr lvl="1">
              <a:buSzPts val="2400"/>
            </a:pPr>
            <a:r>
              <a:rPr lang="en-US" dirty="0"/>
              <a:t>Judgments about the company or organization behind the brand:</a:t>
            </a:r>
          </a:p>
          <a:p>
            <a:pPr lvl="2">
              <a:buSzPts val="2400"/>
            </a:pPr>
            <a:r>
              <a:rPr lang="en-US" dirty="0"/>
              <a:t>Often defined by:</a:t>
            </a:r>
          </a:p>
          <a:p>
            <a:pPr marL="1201500" lvl="3">
              <a:buSzPts val="2400"/>
            </a:pPr>
            <a:r>
              <a:rPr lang="en-US" dirty="0"/>
              <a:t>Perceived expertise</a:t>
            </a:r>
          </a:p>
          <a:p>
            <a:pPr marL="1201500" lvl="3">
              <a:buSzPts val="2400"/>
            </a:pPr>
            <a:r>
              <a:rPr lang="en-US" dirty="0"/>
              <a:t>Trustworthiness</a:t>
            </a:r>
          </a:p>
          <a:p>
            <a:pPr marL="1201500" lvl="3">
              <a:buSzPts val="2400"/>
            </a:pPr>
            <a:r>
              <a:rPr lang="en-US" dirty="0"/>
              <a:t>Likability</a:t>
            </a:r>
            <a:endParaRPr lang="en-IN" dirty="0"/>
          </a:p>
        </p:txBody>
      </p:sp>
    </p:spTree>
    <p:extLst>
      <p:ext uri="{BB962C8B-B14F-4D97-AF65-F5344CB8AC3E}">
        <p14:creationId xmlns:p14="http://schemas.microsoft.com/office/powerpoint/2010/main" val="20006792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1500" b="0" dirty="0"/>
              <a:t>(4 of 4)</a:t>
            </a:r>
            <a:endParaRPr lang="en-IN" dirty="0"/>
          </a:p>
        </p:txBody>
      </p:sp>
      <p:sp>
        <p:nvSpPr>
          <p:cNvPr id="3" name="Content Placeholder 2"/>
          <p:cNvSpPr>
            <a:spLocks noGrp="1"/>
          </p:cNvSpPr>
          <p:nvPr>
            <p:ph sz="quarter" idx="13"/>
          </p:nvPr>
        </p:nvSpPr>
        <p:spPr>
          <a:xfrm>
            <a:off x="1485901" y="2024496"/>
            <a:ext cx="6275717" cy="3325706"/>
          </a:xfrm>
        </p:spPr>
        <p:txBody>
          <a:bodyPr>
            <a:normAutofit lnSpcReduction="10000"/>
          </a:bodyPr>
          <a:lstStyle/>
          <a:p>
            <a:pPr>
              <a:buSzPts val="2400"/>
            </a:pPr>
            <a:r>
              <a:rPr lang="en-IN" dirty="0"/>
              <a:t>Brand considerations:</a:t>
            </a:r>
          </a:p>
          <a:p>
            <a:pPr lvl="1">
              <a:buSzPts val="2400"/>
            </a:pPr>
            <a:r>
              <a:rPr lang="en-IN" dirty="0"/>
              <a:t>Unless a consumer gives serious consideration to purchase, how highly they regard the brand is of little importance</a:t>
            </a:r>
          </a:p>
          <a:p>
            <a:pPr lvl="1">
              <a:buSzPts val="2400"/>
            </a:pPr>
            <a:r>
              <a:rPr lang="en-US" dirty="0"/>
              <a:t>Depends on the extent to which strong and favorable brand associations can be created</a:t>
            </a:r>
          </a:p>
          <a:p>
            <a:pPr>
              <a:buSzPts val="2400"/>
            </a:pPr>
            <a:r>
              <a:rPr lang="en-US" dirty="0"/>
              <a:t>Brand superiority:</a:t>
            </a:r>
          </a:p>
          <a:p>
            <a:pPr lvl="1">
              <a:buSzPts val="2400"/>
            </a:pPr>
            <a:r>
              <a:rPr lang="en-US" dirty="0"/>
              <a:t>Measures extent to which customers view the brand as unique:</a:t>
            </a:r>
          </a:p>
          <a:p>
            <a:pPr lvl="2">
              <a:buSzPts val="2400"/>
            </a:pPr>
            <a:r>
              <a:rPr lang="en-US" dirty="0"/>
              <a:t>And better than other brands</a:t>
            </a:r>
            <a:endParaRPr lang="en-IN" dirty="0"/>
          </a:p>
        </p:txBody>
      </p:sp>
    </p:spTree>
    <p:extLst>
      <p:ext uri="{BB962C8B-B14F-4D97-AF65-F5344CB8AC3E}">
        <p14:creationId xmlns:p14="http://schemas.microsoft.com/office/powerpoint/2010/main" val="687593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Brand Feelings </a:t>
            </a:r>
            <a:r>
              <a:rPr lang="en-US" sz="1500" b="0" dirty="0"/>
              <a:t>(1 of 2)</a:t>
            </a:r>
            <a:endParaRPr lang="en-IN" sz="1500" b="0" dirty="0"/>
          </a:p>
        </p:txBody>
      </p:sp>
      <p:sp>
        <p:nvSpPr>
          <p:cNvPr id="3" name="Content Placeholder 2"/>
          <p:cNvSpPr>
            <a:spLocks noGrp="1"/>
          </p:cNvSpPr>
          <p:nvPr>
            <p:ph sz="quarter" idx="13"/>
          </p:nvPr>
        </p:nvSpPr>
        <p:spPr/>
        <p:txBody>
          <a:bodyPr/>
          <a:lstStyle/>
          <a:p>
            <a:r>
              <a:rPr lang="en-US" dirty="0"/>
              <a:t>Customers’ emotional responses and reactions to a brand</a:t>
            </a:r>
          </a:p>
          <a:p>
            <a:r>
              <a:rPr lang="en-US" dirty="0"/>
              <a:t>Brand feelings relate to the social currency evoked by the brand</a:t>
            </a:r>
          </a:p>
          <a:p>
            <a:r>
              <a:rPr lang="en-US" dirty="0"/>
              <a:t>Feelings can be:</a:t>
            </a:r>
          </a:p>
          <a:p>
            <a:pPr lvl="1"/>
            <a:r>
              <a:rPr lang="en-US" dirty="0"/>
              <a:t>Experiential and immediate, increasing in level of intensity</a:t>
            </a:r>
          </a:p>
          <a:p>
            <a:pPr lvl="1"/>
            <a:r>
              <a:rPr lang="en-US" dirty="0"/>
              <a:t>Private and enduring, increasing in level of gravity</a:t>
            </a:r>
          </a:p>
        </p:txBody>
      </p:sp>
    </p:spTree>
    <p:extLst>
      <p:ext uri="{BB962C8B-B14F-4D97-AF65-F5344CB8AC3E}">
        <p14:creationId xmlns:p14="http://schemas.microsoft.com/office/powerpoint/2010/main" val="1944869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Brand Feelings </a:t>
            </a:r>
            <a:r>
              <a:rPr lang="en-US" sz="1500" b="0" dirty="0"/>
              <a:t>(2 of 2)</a:t>
            </a:r>
            <a:endParaRPr lang="en-IN" dirty="0"/>
          </a:p>
        </p:txBody>
      </p:sp>
      <p:sp>
        <p:nvSpPr>
          <p:cNvPr id="3" name="Content Placeholder 2"/>
          <p:cNvSpPr>
            <a:spLocks noGrp="1"/>
          </p:cNvSpPr>
          <p:nvPr>
            <p:ph sz="quarter" idx="13"/>
          </p:nvPr>
        </p:nvSpPr>
        <p:spPr/>
        <p:txBody>
          <a:bodyPr/>
          <a:lstStyle/>
          <a:p>
            <a:pPr marL="191700"/>
            <a:r>
              <a:rPr lang="en-US" dirty="0"/>
              <a:t>Six important types of brand-building feelings:</a:t>
            </a:r>
          </a:p>
          <a:p>
            <a:pPr marL="556200" lvl="1" indent="-321300">
              <a:buFont typeface="+mj-lt"/>
              <a:buAutoNum type="arabicPeriod"/>
            </a:pPr>
            <a:r>
              <a:rPr lang="en-US" dirty="0"/>
              <a:t>Warmth</a:t>
            </a:r>
          </a:p>
          <a:p>
            <a:pPr marL="556200" lvl="1" indent="-321300">
              <a:buFont typeface="+mj-lt"/>
              <a:buAutoNum type="arabicPeriod"/>
            </a:pPr>
            <a:r>
              <a:rPr lang="en-US" dirty="0"/>
              <a:t>Fun</a:t>
            </a:r>
          </a:p>
          <a:p>
            <a:pPr marL="556200" lvl="1" indent="-321300">
              <a:buFont typeface="+mj-lt"/>
              <a:buAutoNum type="arabicPeriod"/>
            </a:pPr>
            <a:r>
              <a:rPr lang="en-US" dirty="0"/>
              <a:t>Excitement</a:t>
            </a:r>
          </a:p>
          <a:p>
            <a:pPr marL="556200" lvl="1" indent="-321300">
              <a:buFont typeface="+mj-lt"/>
              <a:buAutoNum type="arabicPeriod"/>
            </a:pPr>
            <a:r>
              <a:rPr lang="en-US" dirty="0"/>
              <a:t>Security</a:t>
            </a:r>
          </a:p>
          <a:p>
            <a:pPr marL="556200" lvl="1" indent="-321300">
              <a:buFont typeface="+mj-lt"/>
              <a:buAutoNum type="arabicPeriod"/>
            </a:pPr>
            <a:r>
              <a:rPr lang="en-US" dirty="0"/>
              <a:t>Social approval</a:t>
            </a:r>
          </a:p>
          <a:p>
            <a:pPr marL="556200" lvl="1" indent="-321300">
              <a:buFont typeface="+mj-lt"/>
              <a:buAutoNum type="arabicPeriod"/>
            </a:pPr>
            <a:r>
              <a:rPr lang="en-US" dirty="0"/>
              <a:t>Self-respect</a:t>
            </a:r>
          </a:p>
        </p:txBody>
      </p:sp>
    </p:spTree>
    <p:extLst>
      <p:ext uri="{BB962C8B-B14F-4D97-AF65-F5344CB8AC3E}">
        <p14:creationId xmlns:p14="http://schemas.microsoft.com/office/powerpoint/2010/main" val="2326292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433988" y="1122363"/>
            <a:ext cx="8276021" cy="3174690"/>
          </a:xfrm>
        </p:spPr>
        <p:txBody>
          <a:bodyPr>
            <a:normAutofit/>
          </a:bodyPr>
          <a:lstStyle/>
          <a:p>
            <a:pPr algn="l"/>
            <a:r>
              <a:rPr lang="en-US" sz="7000"/>
              <a:t>Iclicker Question</a:t>
            </a: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433988" y="4723637"/>
            <a:ext cx="8276021" cy="1481396"/>
          </a:xfrm>
        </p:spPr>
        <p:txBody>
          <a:bodyPr>
            <a:normAutofit/>
          </a:bodyPr>
          <a:lstStyle/>
          <a:p>
            <a:pPr algn="l"/>
            <a:r>
              <a:rPr lang="en-US" sz="2000"/>
              <a:t>Perceived quality and brand awanress are synonymous dimension of brand equity</a:t>
            </a:r>
          </a:p>
          <a:p>
            <a:pPr marL="457200" indent="-457200" algn="l">
              <a:buFont typeface="+mj-lt"/>
              <a:buAutoNum type="alphaUcPeriod"/>
            </a:pPr>
            <a:r>
              <a:rPr lang="en-US" sz="2000"/>
              <a:t>True</a:t>
            </a:r>
          </a:p>
          <a:p>
            <a:pPr marL="457200" indent="-457200" algn="l">
              <a:buFont typeface="+mj-lt"/>
              <a:buAutoNum type="alphaUcPeriod"/>
            </a:pPr>
            <a:r>
              <a:rPr lang="en-US" sz="2000"/>
              <a:t>False</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562502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Resonance </a:t>
            </a:r>
            <a:r>
              <a:rPr lang="en-IN" sz="1500" b="0" dirty="0"/>
              <a:t>(1 of 3)</a:t>
            </a:r>
          </a:p>
        </p:txBody>
      </p:sp>
      <p:sp>
        <p:nvSpPr>
          <p:cNvPr id="3" name="Content Placeholder 2"/>
          <p:cNvSpPr>
            <a:spLocks noGrp="1"/>
          </p:cNvSpPr>
          <p:nvPr>
            <p:ph sz="quarter" idx="13"/>
          </p:nvPr>
        </p:nvSpPr>
        <p:spPr>
          <a:xfrm>
            <a:off x="1485900" y="2024495"/>
            <a:ext cx="6172200" cy="3609544"/>
          </a:xfrm>
        </p:spPr>
        <p:txBody>
          <a:bodyPr/>
          <a:lstStyle/>
          <a:p>
            <a:pPr marL="191700"/>
            <a:r>
              <a:rPr lang="en-US" sz="1650" dirty="0"/>
              <a:t>Ultimate relationship and level of identification that a customer has with a brand:</a:t>
            </a:r>
          </a:p>
          <a:p>
            <a:pPr marL="556200" lvl="1"/>
            <a:r>
              <a:rPr lang="en-US" sz="1650" dirty="0"/>
              <a:t>Describes the nature of the relationship</a:t>
            </a:r>
          </a:p>
          <a:p>
            <a:pPr marL="556200" lvl="1"/>
            <a:r>
              <a:rPr lang="en-US" sz="1650" dirty="0"/>
              <a:t>Extent to which customers feel in sync with the brand</a:t>
            </a:r>
          </a:p>
          <a:p>
            <a:pPr marL="556200" lvl="1"/>
            <a:r>
              <a:rPr lang="en-US" sz="1650" dirty="0"/>
              <a:t>Characterized in terms of intensity:</a:t>
            </a:r>
          </a:p>
          <a:p>
            <a:pPr marL="858600" lvl="2"/>
            <a:r>
              <a:rPr lang="en-US" sz="1650" dirty="0"/>
              <a:t>Depth of the psychological bond that customers have with a brand</a:t>
            </a:r>
          </a:p>
          <a:p>
            <a:pPr marL="191700">
              <a:spcBef>
                <a:spcPts val="750"/>
              </a:spcBef>
            </a:pPr>
            <a:r>
              <a:rPr lang="en-US" sz="1650" dirty="0"/>
              <a:t>Four categories of brand resonance:</a:t>
            </a:r>
          </a:p>
          <a:p>
            <a:pPr marL="556200" lvl="1"/>
            <a:r>
              <a:rPr lang="en-US" sz="1650" dirty="0"/>
              <a:t>Behavioral loyalty</a:t>
            </a:r>
          </a:p>
          <a:p>
            <a:pPr marL="556200" lvl="1"/>
            <a:r>
              <a:rPr lang="en-US" sz="1650" dirty="0"/>
              <a:t>Attitudinal attachment</a:t>
            </a:r>
          </a:p>
          <a:p>
            <a:pPr marL="556200" lvl="1"/>
            <a:r>
              <a:rPr lang="en-US" sz="1650" dirty="0"/>
              <a:t>Sense of community</a:t>
            </a:r>
          </a:p>
          <a:p>
            <a:pPr marL="556200" lvl="1"/>
            <a:r>
              <a:rPr lang="en-US" sz="1650" dirty="0"/>
              <a:t>Active engagement</a:t>
            </a:r>
          </a:p>
        </p:txBody>
      </p:sp>
    </p:spTree>
    <p:extLst>
      <p:ext uri="{BB962C8B-B14F-4D97-AF65-F5344CB8AC3E}">
        <p14:creationId xmlns:p14="http://schemas.microsoft.com/office/powerpoint/2010/main" val="3215819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Resonance </a:t>
            </a:r>
            <a:r>
              <a:rPr lang="en-IN" sz="1500" b="0" dirty="0"/>
              <a:t>(2 of 3)</a:t>
            </a:r>
            <a:endParaRPr lang="en-IN" dirty="0"/>
          </a:p>
        </p:txBody>
      </p:sp>
      <p:sp>
        <p:nvSpPr>
          <p:cNvPr id="3" name="Content Placeholder 2"/>
          <p:cNvSpPr>
            <a:spLocks noGrp="1"/>
          </p:cNvSpPr>
          <p:nvPr>
            <p:ph sz="quarter" idx="13"/>
          </p:nvPr>
        </p:nvSpPr>
        <p:spPr>
          <a:xfrm>
            <a:off x="1485900" y="2024496"/>
            <a:ext cx="6107502" cy="3325706"/>
          </a:xfrm>
        </p:spPr>
        <p:txBody>
          <a:bodyPr>
            <a:normAutofit lnSpcReduction="10000"/>
          </a:bodyPr>
          <a:lstStyle/>
          <a:p>
            <a:pPr marL="191700"/>
            <a:r>
              <a:rPr lang="en-US" dirty="0"/>
              <a:t>Behavioral loyalty:</a:t>
            </a:r>
          </a:p>
          <a:p>
            <a:pPr lvl="1"/>
            <a:r>
              <a:rPr lang="en-US" dirty="0"/>
              <a:t>Repeat purchases and the amount or share of category volume attributed to the brand:</a:t>
            </a:r>
          </a:p>
          <a:p>
            <a:pPr lvl="2"/>
            <a:r>
              <a:rPr lang="en-US" dirty="0"/>
              <a:t>Share of category requirements</a:t>
            </a:r>
          </a:p>
          <a:p>
            <a:pPr marL="191700"/>
            <a:r>
              <a:rPr lang="en-US" dirty="0"/>
              <a:t>Attitudinal attachment:</a:t>
            </a:r>
          </a:p>
          <a:p>
            <a:pPr lvl="1"/>
            <a:r>
              <a:rPr lang="en-US" dirty="0"/>
              <a:t>Resonance requires a strong personal attachment</a:t>
            </a:r>
          </a:p>
          <a:p>
            <a:pPr lvl="1"/>
            <a:r>
              <a:rPr lang="en-US" dirty="0"/>
              <a:t>Going beyond having a positive attitude:</a:t>
            </a:r>
          </a:p>
          <a:p>
            <a:pPr lvl="2"/>
            <a:r>
              <a:rPr lang="en-US" dirty="0"/>
              <a:t>Viewing the brand as something special</a:t>
            </a:r>
          </a:p>
        </p:txBody>
      </p:sp>
    </p:spTree>
    <p:extLst>
      <p:ext uri="{BB962C8B-B14F-4D97-AF65-F5344CB8AC3E}">
        <p14:creationId xmlns:p14="http://schemas.microsoft.com/office/powerpoint/2010/main" val="30906766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Resonance </a:t>
            </a:r>
            <a:r>
              <a:rPr lang="en-IN" sz="1500" b="0" dirty="0"/>
              <a:t>(3 of 3)</a:t>
            </a:r>
            <a:endParaRPr lang="en-IN" dirty="0"/>
          </a:p>
        </p:txBody>
      </p:sp>
      <p:sp>
        <p:nvSpPr>
          <p:cNvPr id="3" name="Content Placeholder 2"/>
          <p:cNvSpPr>
            <a:spLocks noGrp="1"/>
          </p:cNvSpPr>
          <p:nvPr>
            <p:ph sz="quarter" idx="13"/>
          </p:nvPr>
        </p:nvSpPr>
        <p:spPr/>
        <p:txBody>
          <a:bodyPr/>
          <a:lstStyle/>
          <a:p>
            <a:pPr marL="191700"/>
            <a:r>
              <a:rPr lang="en-US" dirty="0"/>
              <a:t>Sense of community:</a:t>
            </a:r>
          </a:p>
          <a:p>
            <a:pPr lvl="1"/>
            <a:r>
              <a:rPr lang="en-US" dirty="0"/>
              <a:t>Brand may take on a broader meaning by conveying a sense of community</a:t>
            </a:r>
          </a:p>
          <a:p>
            <a:pPr lvl="1"/>
            <a:r>
              <a:rPr lang="en-US" dirty="0"/>
              <a:t>Social phenomenon in which customers feel a kinship or affiliation with others associated with the brand</a:t>
            </a:r>
          </a:p>
          <a:p>
            <a:pPr marL="191700"/>
            <a:r>
              <a:rPr lang="en-US" dirty="0"/>
              <a:t>Active engagement:</a:t>
            </a:r>
          </a:p>
          <a:p>
            <a:pPr lvl="1"/>
            <a:r>
              <a:rPr lang="en-US" dirty="0"/>
              <a:t>Perhaps the strongest affirmation of brand loyalty</a:t>
            </a:r>
          </a:p>
          <a:p>
            <a:pPr lvl="1"/>
            <a:r>
              <a:rPr lang="en-US" dirty="0"/>
              <a:t>Willing to invest time, energy, money, or other resources beyond those expended during purchase or consumption</a:t>
            </a:r>
          </a:p>
        </p:txBody>
      </p:sp>
    </p:spTree>
    <p:extLst>
      <p:ext uri="{BB962C8B-B14F-4D97-AF65-F5344CB8AC3E}">
        <p14:creationId xmlns:p14="http://schemas.microsoft.com/office/powerpoint/2010/main" val="549573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Brand-Building Implications</a:t>
            </a:r>
          </a:p>
        </p:txBody>
      </p:sp>
      <p:sp>
        <p:nvSpPr>
          <p:cNvPr id="3" name="Content Placeholder 2"/>
          <p:cNvSpPr>
            <a:spLocks noGrp="1"/>
          </p:cNvSpPr>
          <p:nvPr>
            <p:ph sz="quarter" idx="13"/>
          </p:nvPr>
        </p:nvSpPr>
        <p:spPr>
          <a:xfrm>
            <a:off x="1485901" y="2024496"/>
            <a:ext cx="6068683" cy="3325706"/>
          </a:xfrm>
        </p:spPr>
        <p:txBody>
          <a:bodyPr>
            <a:normAutofit lnSpcReduction="10000"/>
          </a:bodyPr>
          <a:lstStyle/>
          <a:p>
            <a:r>
              <a:rPr lang="en-US" dirty="0"/>
              <a:t>Marketers can assess their brand’s progress in their brand-building efforts through the brand resonance model:</a:t>
            </a:r>
          </a:p>
          <a:p>
            <a:pPr lvl="1"/>
            <a:r>
              <a:rPr lang="en-US" dirty="0"/>
              <a:t>Customers own the brand</a:t>
            </a:r>
          </a:p>
          <a:p>
            <a:pPr lvl="1"/>
            <a:r>
              <a:rPr lang="en-US" dirty="0"/>
              <a:t>Don’t take shortcuts with brands</a:t>
            </a:r>
          </a:p>
          <a:p>
            <a:pPr lvl="1"/>
            <a:r>
              <a:rPr lang="en-US" dirty="0"/>
              <a:t>Brands should have a duality</a:t>
            </a:r>
          </a:p>
          <a:p>
            <a:pPr lvl="1"/>
            <a:r>
              <a:rPr lang="en-US" dirty="0"/>
              <a:t>Brands should have richness</a:t>
            </a:r>
          </a:p>
          <a:p>
            <a:pPr lvl="1"/>
            <a:r>
              <a:rPr lang="en-US" dirty="0"/>
              <a:t>Brand resonance provides important focus</a:t>
            </a:r>
          </a:p>
          <a:p>
            <a:pPr lvl="1"/>
            <a:r>
              <a:rPr lang="en-US" dirty="0"/>
              <a:t>Customer networks strengthen brand resonance</a:t>
            </a:r>
          </a:p>
        </p:txBody>
      </p:sp>
    </p:spTree>
    <p:extLst>
      <p:ext uri="{BB962C8B-B14F-4D97-AF65-F5344CB8AC3E}">
        <p14:creationId xmlns:p14="http://schemas.microsoft.com/office/powerpoint/2010/main" val="1635619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Chain</a:t>
            </a:r>
          </a:p>
        </p:txBody>
      </p:sp>
      <p:sp>
        <p:nvSpPr>
          <p:cNvPr id="3" name="Content Placeholder 2"/>
          <p:cNvSpPr>
            <a:spLocks noGrp="1"/>
          </p:cNvSpPr>
          <p:nvPr>
            <p:ph sz="quarter" idx="13"/>
          </p:nvPr>
        </p:nvSpPr>
        <p:spPr/>
        <p:txBody>
          <a:bodyPr/>
          <a:lstStyle/>
          <a:p>
            <a:pPr marL="191700"/>
            <a:r>
              <a:rPr lang="en-US" dirty="0"/>
              <a:t>Structured approach to:</a:t>
            </a:r>
          </a:p>
          <a:p>
            <a:pPr marL="556200" lvl="1"/>
            <a:r>
              <a:rPr lang="en-US" dirty="0"/>
              <a:t>Assessing the sources and outcomes of brand equity and the manner by which marketing activities create brand value</a:t>
            </a:r>
          </a:p>
        </p:txBody>
      </p:sp>
    </p:spTree>
    <p:extLst>
      <p:ext uri="{BB962C8B-B14F-4D97-AF65-F5344CB8AC3E}">
        <p14:creationId xmlns:p14="http://schemas.microsoft.com/office/powerpoint/2010/main" val="1315805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3-5: Brand Value Chain</a:t>
            </a:r>
          </a:p>
        </p:txBody>
      </p:sp>
      <p:pic>
        <p:nvPicPr>
          <p:cNvPr id="4" name="Picture 3" descr="The brand value chain begins at the upper left of the screen and proceeds rightward in four stages, labelled as value stages. The 3 spaces between the 4 value stages feature 3 sub stages, labelled as multipliers. Under both the value stages and the multipliers is a list of attributes associated with each stage or multipliers. The chain reads as follows. Stage 1, Marketing program investment. This stage includes the following 5 attributes. Attribute 1, Product. Attribute 2, communications. Attribute 3, Trade. Attribute 4, Employee. Attribute 5, Other. An arrow extends from Stage 1 to stage 2, Customer mind set. This stage includes the following 5 attributes. Attribute 1, awareness. Attribute 2, associations. Attribute 3, attitudes. Attribute 4, Attachment. Attribute 5, Activity. An arrow extends from Stage 2 to stage 3, Market performance. This stage includes the following 6 attributes. Attribute 1, Price premiums. Attribute 2, Price elasticities. Attribute 3, Market share. Attribute 4, Expansion success. Attribute 5, cost structure. Attribute 6, profitability. An arrow extends from Stage 3 to Stage 4, Shareholder value. This stage includes the following 3 attributes. Attribute 1, stock price. Attribute 2, P E ratio. Attribute 3, market capitalization. Between and below Stages 1 and 2 is the first multiplier, labelled as the Program Quality Multiplier. This multiplier includes the following 5 attributes. Attribute 1, Distinctiveness. Attribute 2, Relevance. Attribute 3 , Integrated. Attribute 4, Value. Attribute 5, Excellence. An arrow extends from the Program Quality Multiplier upward to the arrow between stages 1 and 2. Between and below stages 2 and 3 is the second multiplier, labelled Marketplace conditions multiplier. This multiplier includes the following 3 attributes. Attribute 1, competitive reactions. Attribute 2, Channel support. Attribute 3, Customer size and profile. An arrow extends from the Marketplace conditions multiplier upward to the arrow between stages 2 and 3. Between and below stages 3 and 4 is the third multiplier, labelled Investor Sentiment Multiplier. This multiplier includes the following 4 attributes. Attribute 1, Market dynamics. Attribute 2, Growth potential. Attribute 3, Risk profile. Attribute 4, Brand contribution."/>
          <p:cNvPicPr>
            <a:picLocks noChangeAspect="1"/>
          </p:cNvPicPr>
          <p:nvPr/>
        </p:nvPicPr>
        <p:blipFill>
          <a:blip r:embed="rId3"/>
          <a:stretch>
            <a:fillRect/>
          </a:stretch>
        </p:blipFill>
        <p:spPr>
          <a:xfrm>
            <a:off x="1563929" y="1979806"/>
            <a:ext cx="6016144" cy="3571248"/>
          </a:xfrm>
          <a:prstGeom prst="rect">
            <a:avLst/>
          </a:prstGeom>
        </p:spPr>
      </p:pic>
    </p:spTree>
    <p:extLst>
      <p:ext uri="{BB962C8B-B14F-4D97-AF65-F5344CB8AC3E}">
        <p14:creationId xmlns:p14="http://schemas.microsoft.com/office/powerpoint/2010/main" val="27768366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(1 of 6)</a:t>
            </a:r>
          </a:p>
        </p:txBody>
      </p:sp>
      <p:sp>
        <p:nvSpPr>
          <p:cNvPr id="3" name="Content Placeholder 2"/>
          <p:cNvSpPr>
            <a:spLocks noGrp="1"/>
          </p:cNvSpPr>
          <p:nvPr>
            <p:ph sz="quarter" idx="13"/>
          </p:nvPr>
        </p:nvSpPr>
        <p:spPr>
          <a:xfrm>
            <a:off x="1485900" y="2024494"/>
            <a:ext cx="6172200" cy="3503960"/>
          </a:xfrm>
        </p:spPr>
        <p:txBody>
          <a:bodyPr/>
          <a:lstStyle/>
          <a:p>
            <a:pPr marL="191700"/>
            <a:r>
              <a:rPr lang="en-US" sz="1650" dirty="0"/>
              <a:t>Marketing program investment:</a:t>
            </a:r>
          </a:p>
          <a:p>
            <a:pPr marL="556200" lvl="1"/>
            <a:r>
              <a:rPr lang="en-US" sz="1650" dirty="0"/>
              <a:t>Any marketing program investment that can contribute to brand value development:</a:t>
            </a:r>
          </a:p>
          <a:p>
            <a:pPr marL="858600" lvl="2"/>
            <a:r>
              <a:rPr lang="en-US" sz="1650" dirty="0"/>
              <a:t>Intentional or not</a:t>
            </a:r>
          </a:p>
          <a:p>
            <a:pPr marL="191700"/>
            <a:r>
              <a:rPr lang="en-US" sz="1650" dirty="0"/>
              <a:t>Program quality multiplier:</a:t>
            </a:r>
          </a:p>
          <a:p>
            <a:pPr marL="556200" lvl="1"/>
            <a:r>
              <a:rPr lang="en-US" sz="1650" dirty="0"/>
              <a:t>D</a:t>
            </a:r>
            <a:r>
              <a:rPr lang="en-US" sz="100" dirty="0"/>
              <a:t> </a:t>
            </a:r>
            <a:r>
              <a:rPr lang="en-US" sz="1650" dirty="0"/>
              <a:t>R</a:t>
            </a:r>
            <a:r>
              <a:rPr lang="en-US" sz="100" dirty="0"/>
              <a:t> </a:t>
            </a:r>
            <a:r>
              <a:rPr lang="en-US" sz="1650" dirty="0"/>
              <a:t>I</a:t>
            </a:r>
            <a:r>
              <a:rPr lang="en-US" sz="100" dirty="0"/>
              <a:t> </a:t>
            </a:r>
            <a:r>
              <a:rPr lang="en-US" sz="1650" dirty="0"/>
              <a:t>V</a:t>
            </a:r>
            <a:r>
              <a:rPr lang="en-US" sz="100" dirty="0"/>
              <a:t> </a:t>
            </a:r>
            <a:r>
              <a:rPr lang="en-US" sz="1650" dirty="0"/>
              <a:t>E:</a:t>
            </a:r>
          </a:p>
          <a:p>
            <a:pPr marL="858600" lvl="2"/>
            <a:r>
              <a:rPr lang="en-US" sz="1650" dirty="0"/>
              <a:t>Distinctiveness</a:t>
            </a:r>
          </a:p>
          <a:p>
            <a:pPr marL="858600" lvl="2"/>
            <a:r>
              <a:rPr lang="en-US" sz="1650" dirty="0"/>
              <a:t>Relevance</a:t>
            </a:r>
          </a:p>
          <a:p>
            <a:pPr marL="858600" lvl="2"/>
            <a:r>
              <a:rPr lang="en-US" sz="1650" dirty="0"/>
              <a:t>Integrated</a:t>
            </a:r>
          </a:p>
          <a:p>
            <a:pPr marL="858600" lvl="2"/>
            <a:r>
              <a:rPr lang="en-US" sz="1650" dirty="0"/>
              <a:t>Value</a:t>
            </a:r>
          </a:p>
          <a:p>
            <a:pPr marL="858600" lvl="2"/>
            <a:r>
              <a:rPr lang="en-US" sz="1650" dirty="0"/>
              <a:t>Excellence</a:t>
            </a:r>
          </a:p>
        </p:txBody>
      </p:sp>
    </p:spTree>
    <p:extLst>
      <p:ext uri="{BB962C8B-B14F-4D97-AF65-F5344CB8AC3E}">
        <p14:creationId xmlns:p14="http://schemas.microsoft.com/office/powerpoint/2010/main" val="1821557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(2 of 6)</a:t>
            </a:r>
            <a:endParaRPr lang="en-IN" dirty="0"/>
          </a:p>
        </p:txBody>
      </p:sp>
      <p:sp>
        <p:nvSpPr>
          <p:cNvPr id="3" name="Content Placeholder 2"/>
          <p:cNvSpPr>
            <a:spLocks noGrp="1"/>
          </p:cNvSpPr>
          <p:nvPr>
            <p:ph sz="quarter" idx="13"/>
          </p:nvPr>
        </p:nvSpPr>
        <p:spPr/>
        <p:txBody>
          <a:bodyPr/>
          <a:lstStyle/>
          <a:p>
            <a:pPr marL="191700"/>
            <a:r>
              <a:rPr lang="en-US" dirty="0"/>
              <a:t>Customer mind-set:</a:t>
            </a:r>
          </a:p>
          <a:p>
            <a:pPr marL="556889" lvl="1"/>
            <a:r>
              <a:rPr lang="en-US" dirty="0"/>
              <a:t>Includes everything that exists in the minds of customers with respect to brand:</a:t>
            </a:r>
          </a:p>
          <a:p>
            <a:pPr marL="858600" lvl="2"/>
            <a:r>
              <a:rPr lang="en-US" dirty="0"/>
              <a:t>Brand awareness</a:t>
            </a:r>
          </a:p>
          <a:p>
            <a:pPr marL="858600" lvl="2"/>
            <a:r>
              <a:rPr lang="en-US" dirty="0"/>
              <a:t>Brand associations</a:t>
            </a:r>
          </a:p>
          <a:p>
            <a:pPr marL="858600" lvl="2"/>
            <a:r>
              <a:rPr lang="en-US" dirty="0"/>
              <a:t>Brand attitudes</a:t>
            </a:r>
          </a:p>
          <a:p>
            <a:pPr marL="858600" lvl="2"/>
            <a:r>
              <a:rPr lang="en-US" dirty="0"/>
              <a:t>Brand attachment</a:t>
            </a:r>
          </a:p>
          <a:p>
            <a:pPr marL="858600" lvl="2"/>
            <a:r>
              <a:rPr lang="en-US" dirty="0"/>
              <a:t>Brand activity</a:t>
            </a:r>
          </a:p>
        </p:txBody>
      </p:sp>
    </p:spTree>
    <p:extLst>
      <p:ext uri="{BB962C8B-B14F-4D97-AF65-F5344CB8AC3E}">
        <p14:creationId xmlns:p14="http://schemas.microsoft.com/office/powerpoint/2010/main" val="38291864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(3 of 6)</a:t>
            </a:r>
            <a:endParaRPr lang="en-IN" dirty="0"/>
          </a:p>
        </p:txBody>
      </p:sp>
      <p:sp>
        <p:nvSpPr>
          <p:cNvPr id="3" name="Content Placeholder 2"/>
          <p:cNvSpPr>
            <a:spLocks noGrp="1"/>
          </p:cNvSpPr>
          <p:nvPr>
            <p:ph sz="quarter" idx="13"/>
          </p:nvPr>
        </p:nvSpPr>
        <p:spPr/>
        <p:txBody>
          <a:bodyPr/>
          <a:lstStyle/>
          <a:p>
            <a:pPr marL="191700"/>
            <a:r>
              <a:rPr lang="en-US" dirty="0"/>
              <a:t>Marketplace conditions multiplier:</a:t>
            </a:r>
          </a:p>
          <a:p>
            <a:pPr marL="556889" lvl="1"/>
            <a:r>
              <a:rPr lang="en-US" dirty="0"/>
              <a:t>Extent to which value created depends on factors beyond the individual customer:</a:t>
            </a:r>
          </a:p>
          <a:p>
            <a:pPr marL="858600" lvl="2"/>
            <a:r>
              <a:rPr lang="en-US" dirty="0"/>
              <a:t>Competitive superiority</a:t>
            </a:r>
          </a:p>
          <a:p>
            <a:pPr marL="858600" lvl="2"/>
            <a:r>
              <a:rPr lang="en-US" dirty="0"/>
              <a:t>Channel and other intermediary support</a:t>
            </a:r>
          </a:p>
          <a:p>
            <a:pPr marL="858600" lvl="2"/>
            <a:r>
              <a:rPr lang="en-US" dirty="0"/>
              <a:t>Customer size and profile</a:t>
            </a:r>
          </a:p>
        </p:txBody>
      </p:sp>
    </p:spTree>
    <p:extLst>
      <p:ext uri="{BB962C8B-B14F-4D97-AF65-F5344CB8AC3E}">
        <p14:creationId xmlns:p14="http://schemas.microsoft.com/office/powerpoint/2010/main" val="3033273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(4 of 6)</a:t>
            </a:r>
            <a:endParaRPr lang="en-IN" dirty="0"/>
          </a:p>
        </p:txBody>
      </p:sp>
      <p:sp>
        <p:nvSpPr>
          <p:cNvPr id="3" name="Content Placeholder 2"/>
          <p:cNvSpPr>
            <a:spLocks noGrp="1"/>
          </p:cNvSpPr>
          <p:nvPr>
            <p:ph sz="quarter" idx="13"/>
          </p:nvPr>
        </p:nvSpPr>
        <p:spPr/>
        <p:txBody>
          <a:bodyPr/>
          <a:lstStyle/>
          <a:p>
            <a:pPr marL="191700"/>
            <a:r>
              <a:rPr lang="en-US" dirty="0"/>
              <a:t>Market performance:</a:t>
            </a:r>
          </a:p>
          <a:p>
            <a:pPr marL="556200" lvl="1"/>
            <a:r>
              <a:rPr lang="en-US" dirty="0"/>
              <a:t>Price premiums</a:t>
            </a:r>
          </a:p>
          <a:p>
            <a:pPr marL="556200" lvl="1"/>
            <a:r>
              <a:rPr lang="en-US" dirty="0"/>
              <a:t>Price elasticities</a:t>
            </a:r>
          </a:p>
          <a:p>
            <a:pPr marL="556200" lvl="1"/>
            <a:r>
              <a:rPr lang="en-US" dirty="0"/>
              <a:t>Market share</a:t>
            </a:r>
          </a:p>
          <a:p>
            <a:pPr marL="556200" lvl="1"/>
            <a:r>
              <a:rPr lang="en-US" dirty="0"/>
              <a:t>Brand expansion</a:t>
            </a:r>
          </a:p>
          <a:p>
            <a:pPr marL="556200" lvl="1"/>
            <a:r>
              <a:rPr lang="en-US" dirty="0"/>
              <a:t>Cost structure; reduced marketing program expenditures</a:t>
            </a:r>
          </a:p>
          <a:p>
            <a:pPr marL="556200" lvl="1"/>
            <a:r>
              <a:rPr lang="en-US" dirty="0"/>
              <a:t>Brand profitability</a:t>
            </a:r>
          </a:p>
        </p:txBody>
      </p:sp>
    </p:spTree>
    <p:extLst>
      <p:ext uri="{BB962C8B-B14F-4D97-AF65-F5344CB8AC3E}">
        <p14:creationId xmlns:p14="http://schemas.microsoft.com/office/powerpoint/2010/main" val="2557789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indent="-228600" algn="l">
              <a:buFont typeface="Arial" panose="020B0604020202020204" pitchFamily="34" charset="0"/>
              <a:buChar char="•"/>
            </a:pPr>
            <a:r>
              <a:rPr lang="en-US" sz="1900"/>
              <a:t>To create differential responses that lead to Customer-based brand equity, marketers need to create brand associations that are</a:t>
            </a:r>
          </a:p>
          <a:p>
            <a:pPr marL="457200" indent="-228600" algn="l">
              <a:buFont typeface="Arial" panose="020B0604020202020204" pitchFamily="34" charset="0"/>
              <a:buChar char="•"/>
            </a:pPr>
            <a:r>
              <a:rPr lang="en-US" sz="1900"/>
              <a:t>Strong </a:t>
            </a:r>
          </a:p>
          <a:p>
            <a:pPr marL="457200" indent="-228600" algn="l">
              <a:buFont typeface="Arial" panose="020B0604020202020204" pitchFamily="34" charset="0"/>
              <a:buChar char="•"/>
            </a:pPr>
            <a:r>
              <a:rPr lang="en-US" sz="1900"/>
              <a:t>Favorable</a:t>
            </a:r>
          </a:p>
          <a:p>
            <a:pPr marL="457200" indent="-228600" algn="l">
              <a:buFont typeface="Arial" panose="020B0604020202020204" pitchFamily="34" charset="0"/>
              <a:buChar char="•"/>
            </a:pPr>
            <a:r>
              <a:rPr lang="en-US" sz="1900"/>
              <a:t>Unique</a:t>
            </a:r>
          </a:p>
          <a:p>
            <a:pPr marL="457200" indent="-228600" algn="l">
              <a:buFont typeface="Arial" panose="020B0604020202020204" pitchFamily="34" charset="0"/>
              <a:buChar char="•"/>
            </a:pPr>
            <a:r>
              <a:rPr lang="en-US" sz="1900"/>
              <a:t>Both A and B</a:t>
            </a:r>
          </a:p>
          <a:p>
            <a:pPr marL="457200" indent="-228600" algn="l">
              <a:buFont typeface="Arial" panose="020B0604020202020204" pitchFamily="34" charset="0"/>
              <a:buChar char="•"/>
            </a:pPr>
            <a:r>
              <a:rPr lang="en-US" sz="1900"/>
              <a:t>All of the above</a:t>
            </a:r>
          </a:p>
        </p:txBody>
      </p:sp>
    </p:spTree>
    <p:extLst>
      <p:ext uri="{BB962C8B-B14F-4D97-AF65-F5344CB8AC3E}">
        <p14:creationId xmlns:p14="http://schemas.microsoft.com/office/powerpoint/2010/main" val="3098515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(5 of 6)</a:t>
            </a:r>
            <a:endParaRPr lang="en-IN" dirty="0"/>
          </a:p>
        </p:txBody>
      </p:sp>
      <p:sp>
        <p:nvSpPr>
          <p:cNvPr id="3" name="Content Placeholder 2"/>
          <p:cNvSpPr>
            <a:spLocks noGrp="1"/>
          </p:cNvSpPr>
          <p:nvPr>
            <p:ph sz="quarter" idx="13"/>
          </p:nvPr>
        </p:nvSpPr>
        <p:spPr>
          <a:xfrm>
            <a:off x="1485900" y="2024496"/>
            <a:ext cx="6113972" cy="3400442"/>
          </a:xfrm>
        </p:spPr>
        <p:txBody>
          <a:bodyPr/>
          <a:lstStyle/>
          <a:p>
            <a:pPr marL="191700"/>
            <a:r>
              <a:rPr lang="en-US" sz="1650" dirty="0"/>
              <a:t>Investor sentiment multiplier:</a:t>
            </a:r>
          </a:p>
          <a:p>
            <a:pPr marL="556200" lvl="1"/>
            <a:r>
              <a:rPr lang="en-US" sz="1650" dirty="0"/>
              <a:t>Financial analysts and investors arrive at their brand valuations and investment decisions through the following:</a:t>
            </a:r>
          </a:p>
          <a:p>
            <a:pPr marL="858600" lvl="2"/>
            <a:r>
              <a:rPr lang="en-US" sz="1650" dirty="0"/>
              <a:t>Market dynamics</a:t>
            </a:r>
          </a:p>
          <a:p>
            <a:pPr marL="858600" lvl="2"/>
            <a:r>
              <a:rPr lang="en-US" sz="1650" dirty="0"/>
              <a:t>Growth potential</a:t>
            </a:r>
          </a:p>
          <a:p>
            <a:pPr marL="858600" lvl="2"/>
            <a:r>
              <a:rPr lang="en-US" sz="1650" dirty="0"/>
              <a:t>Risk profile</a:t>
            </a:r>
          </a:p>
          <a:p>
            <a:pPr marL="858600" lvl="2"/>
            <a:r>
              <a:rPr lang="en-US" sz="1650" dirty="0"/>
              <a:t>Brand contribution</a:t>
            </a:r>
          </a:p>
          <a:p>
            <a:pPr marL="191700"/>
            <a:r>
              <a:rPr lang="en-US" sz="1650" dirty="0"/>
              <a:t>Shareholder value:</a:t>
            </a:r>
          </a:p>
          <a:p>
            <a:pPr marL="556200" lvl="1"/>
            <a:r>
              <a:rPr lang="en-US" sz="1650" dirty="0"/>
              <a:t>Financial marketplace formulates opinions and assessments</a:t>
            </a:r>
          </a:p>
          <a:p>
            <a:pPr marL="556200" lvl="1"/>
            <a:r>
              <a:rPr lang="en-US" sz="1650" dirty="0"/>
              <a:t>Direct financial implications for brand value</a:t>
            </a:r>
          </a:p>
        </p:txBody>
      </p:sp>
    </p:spTree>
    <p:extLst>
      <p:ext uri="{BB962C8B-B14F-4D97-AF65-F5344CB8AC3E}">
        <p14:creationId xmlns:p14="http://schemas.microsoft.com/office/powerpoint/2010/main" val="15223534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(6 of 6)</a:t>
            </a:r>
            <a:endParaRPr lang="en-IN" dirty="0"/>
          </a:p>
        </p:txBody>
      </p:sp>
      <p:sp>
        <p:nvSpPr>
          <p:cNvPr id="3" name="Content Placeholder 2"/>
          <p:cNvSpPr>
            <a:spLocks noGrp="1"/>
          </p:cNvSpPr>
          <p:nvPr>
            <p:ph sz="quarter" idx="13"/>
          </p:nvPr>
        </p:nvSpPr>
        <p:spPr/>
        <p:txBody>
          <a:bodyPr/>
          <a:lstStyle/>
          <a:p>
            <a:pPr marL="191700"/>
            <a:r>
              <a:rPr lang="en-US" dirty="0"/>
              <a:t>The brand value chain has numerous implications:</a:t>
            </a:r>
          </a:p>
          <a:p>
            <a:pPr marL="556200" lvl="1"/>
            <a:r>
              <a:rPr lang="en-US" dirty="0"/>
              <a:t>Value creation begins with the marketing program investment</a:t>
            </a:r>
          </a:p>
          <a:p>
            <a:pPr marL="556200" lvl="1"/>
            <a:r>
              <a:rPr lang="en-US" dirty="0"/>
              <a:t>Value creation requires more than an initial marketing investment</a:t>
            </a:r>
          </a:p>
          <a:p>
            <a:pPr marL="556200" lvl="1"/>
            <a:r>
              <a:rPr lang="en-US" dirty="0"/>
              <a:t>Band value chain provides a detailed road map for tracking value creation</a:t>
            </a:r>
          </a:p>
        </p:txBody>
      </p:sp>
    </p:spTree>
    <p:extLst>
      <p:ext uri="{BB962C8B-B14F-4D97-AF65-F5344CB8AC3E}">
        <p14:creationId xmlns:p14="http://schemas.microsoft.com/office/powerpoint/2010/main" val="3474967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309B-8DB7-DE08-CD95-CD5F4CB8A196}"/>
              </a:ext>
            </a:extLst>
          </p:cNvPr>
          <p:cNvSpPr>
            <a:spLocks noGrp="1"/>
          </p:cNvSpPr>
          <p:nvPr>
            <p:ph type="title"/>
          </p:nvPr>
        </p:nvSpPr>
        <p:spPr/>
        <p:txBody>
          <a:bodyPr/>
          <a:lstStyle/>
          <a:p>
            <a:r>
              <a:rPr lang="en-US" dirty="0"/>
              <a:t>Brand Community</a:t>
            </a:r>
          </a:p>
        </p:txBody>
      </p:sp>
      <p:sp>
        <p:nvSpPr>
          <p:cNvPr id="3" name="Content Placeholder 2">
            <a:extLst>
              <a:ext uri="{FF2B5EF4-FFF2-40B4-BE49-F238E27FC236}">
                <a16:creationId xmlns:a16="http://schemas.microsoft.com/office/drawing/2014/main" id="{B1593378-307D-FDC1-355F-C49AD60D8313}"/>
              </a:ext>
            </a:extLst>
          </p:cNvPr>
          <p:cNvSpPr>
            <a:spLocks noGrp="1"/>
          </p:cNvSpPr>
          <p:nvPr>
            <p:ph sz="quarter" idx="13"/>
          </p:nvPr>
        </p:nvSpPr>
        <p:spPr/>
        <p:txBody>
          <a:bodyPr/>
          <a:lstStyle/>
          <a:p>
            <a:r>
              <a:rPr lang="en-US" dirty="0">
                <a:hlinkClick r:id="rId2"/>
              </a:rPr>
              <a:t>Airbnb’s consistent rebrand focuses on the sense of belonging to a community | The Branding Journal</a:t>
            </a:r>
            <a:endParaRPr lang="en-US" dirty="0"/>
          </a:p>
        </p:txBody>
      </p:sp>
    </p:spTree>
    <p:extLst>
      <p:ext uri="{BB962C8B-B14F-4D97-AF65-F5344CB8AC3E}">
        <p14:creationId xmlns:p14="http://schemas.microsoft.com/office/powerpoint/2010/main" val="2905820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A844-6733-E23A-EC58-9E952F540E1B}"/>
              </a:ext>
            </a:extLst>
          </p:cNvPr>
          <p:cNvSpPr>
            <a:spLocks noGrp="1"/>
          </p:cNvSpPr>
          <p:nvPr>
            <p:ph type="title"/>
          </p:nvPr>
        </p:nvSpPr>
        <p:spPr/>
        <p:txBody>
          <a:bodyPr/>
          <a:lstStyle/>
          <a:p>
            <a:r>
              <a:rPr lang="en-US" dirty="0"/>
              <a:t>MTV Case Study</a:t>
            </a:r>
          </a:p>
        </p:txBody>
      </p:sp>
      <p:sp>
        <p:nvSpPr>
          <p:cNvPr id="3" name="Content Placeholder 2">
            <a:extLst>
              <a:ext uri="{FF2B5EF4-FFF2-40B4-BE49-F238E27FC236}">
                <a16:creationId xmlns:a16="http://schemas.microsoft.com/office/drawing/2014/main" id="{4D063CFE-0DB6-B56A-EB0D-4C84EDB99D30}"/>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367426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EED7-540E-0D8B-A00F-8020B78A5E60}"/>
              </a:ext>
            </a:extLst>
          </p:cNvPr>
          <p:cNvSpPr>
            <a:spLocks noGrp="1"/>
          </p:cNvSpPr>
          <p:nvPr>
            <p:ph type="title"/>
          </p:nvPr>
        </p:nvSpPr>
        <p:spPr/>
        <p:txBody>
          <a:bodyPr/>
          <a:lstStyle/>
          <a:p>
            <a:r>
              <a:rPr lang="en-US" dirty="0"/>
              <a:t>MTV Takeaways</a:t>
            </a:r>
          </a:p>
        </p:txBody>
      </p:sp>
      <p:sp>
        <p:nvSpPr>
          <p:cNvPr id="3" name="Content Placeholder 2">
            <a:extLst>
              <a:ext uri="{FF2B5EF4-FFF2-40B4-BE49-F238E27FC236}">
                <a16:creationId xmlns:a16="http://schemas.microsoft.com/office/drawing/2014/main" id="{73E8CCAA-9E46-488F-9BC3-CF93A8E72566}"/>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5839033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D96BC-ED27-A323-175A-BFE03D3FD110}"/>
              </a:ext>
            </a:extLst>
          </p:cNvPr>
          <p:cNvSpPr>
            <a:spLocks noGrp="1"/>
          </p:cNvSpPr>
          <p:nvPr>
            <p:ph type="title"/>
          </p:nvPr>
        </p:nvSpPr>
        <p:spPr/>
        <p:txBody>
          <a:bodyPr/>
          <a:lstStyle/>
          <a:p>
            <a:r>
              <a:rPr lang="en-US" dirty="0"/>
              <a:t>Group Discussion</a:t>
            </a:r>
          </a:p>
        </p:txBody>
      </p:sp>
      <p:sp>
        <p:nvSpPr>
          <p:cNvPr id="3" name="Content Placeholder 2">
            <a:extLst>
              <a:ext uri="{FF2B5EF4-FFF2-40B4-BE49-F238E27FC236}">
                <a16:creationId xmlns:a16="http://schemas.microsoft.com/office/drawing/2014/main" id="{F85E7592-AF40-3F4B-5C9A-794A476862FF}"/>
              </a:ext>
            </a:extLst>
          </p:cNvPr>
          <p:cNvSpPr>
            <a:spLocks noGrp="1"/>
          </p:cNvSpPr>
          <p:nvPr>
            <p:ph sz="quarter" idx="13"/>
          </p:nvPr>
        </p:nvSpPr>
        <p:spPr/>
        <p:txBody>
          <a:bodyPr/>
          <a:lstStyle/>
          <a:p>
            <a:r>
              <a:rPr lang="en-US" dirty="0"/>
              <a:t>Brand Exploratory</a:t>
            </a:r>
          </a:p>
        </p:txBody>
      </p:sp>
    </p:spTree>
    <p:extLst>
      <p:ext uri="{BB962C8B-B14F-4D97-AF65-F5344CB8AC3E}">
        <p14:creationId xmlns:p14="http://schemas.microsoft.com/office/powerpoint/2010/main" val="15091158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DBA0-8857-8163-6915-C7DDCBA604BF}"/>
              </a:ext>
            </a:extLst>
          </p:cNvPr>
          <p:cNvSpPr>
            <a:spLocks noGrp="1"/>
          </p:cNvSpPr>
          <p:nvPr>
            <p:ph type="title"/>
          </p:nvPr>
        </p:nvSpPr>
        <p:spPr/>
        <p:txBody>
          <a:bodyPr/>
          <a:lstStyle/>
          <a:p>
            <a:r>
              <a:rPr lang="en-US" dirty="0"/>
              <a:t>Journal Articles</a:t>
            </a:r>
          </a:p>
        </p:txBody>
      </p:sp>
      <p:sp>
        <p:nvSpPr>
          <p:cNvPr id="3" name="Content Placeholder 2">
            <a:extLst>
              <a:ext uri="{FF2B5EF4-FFF2-40B4-BE49-F238E27FC236}">
                <a16:creationId xmlns:a16="http://schemas.microsoft.com/office/drawing/2014/main" id="{342036C7-5D0F-6DCB-333E-4551497B9306}"/>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7410298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1F48-3410-0E90-35E6-9F94DFD1AC2C}"/>
              </a:ext>
            </a:extLst>
          </p:cNvPr>
          <p:cNvSpPr>
            <a:spLocks noGrp="1"/>
          </p:cNvSpPr>
          <p:nvPr>
            <p:ph type="title"/>
          </p:nvPr>
        </p:nvSpPr>
        <p:spPr>
          <a:xfrm>
            <a:off x="836676" y="548640"/>
            <a:ext cx="7626096" cy="1179576"/>
          </a:xfrm>
        </p:spPr>
        <p:txBody>
          <a:bodyPr>
            <a:normAutofit/>
          </a:bodyPr>
          <a:lstStyle/>
          <a:p>
            <a:r>
              <a:rPr lang="en-US" sz="3500"/>
              <a:t>Iclicker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7ED0621-9FFC-27E8-7514-9FBC68D5D408}"/>
              </a:ext>
            </a:extLst>
          </p:cNvPr>
          <p:cNvSpPr>
            <a:spLocks noGrp="1"/>
          </p:cNvSpPr>
          <p:nvPr>
            <p:ph idx="1"/>
          </p:nvPr>
        </p:nvSpPr>
        <p:spPr>
          <a:xfrm>
            <a:off x="836676" y="2481943"/>
            <a:ext cx="7626096" cy="3695020"/>
          </a:xfrm>
        </p:spPr>
        <p:txBody>
          <a:bodyPr>
            <a:normAutofit/>
          </a:bodyPr>
          <a:lstStyle/>
          <a:p>
            <a:pPr marL="0" indent="0">
              <a:buNone/>
            </a:pPr>
            <a:r>
              <a:rPr lang="en-US" sz="1900"/>
              <a:t>Brand associations can be</a:t>
            </a:r>
          </a:p>
          <a:p>
            <a:pPr marL="514350" indent="-514350">
              <a:buFont typeface="+mj-lt"/>
              <a:buAutoNum type="alphaUcPeriod"/>
            </a:pPr>
            <a:r>
              <a:rPr lang="en-US" sz="1900"/>
              <a:t>Tangible</a:t>
            </a:r>
          </a:p>
          <a:p>
            <a:pPr marL="514350" indent="-514350">
              <a:buFont typeface="+mj-lt"/>
              <a:buAutoNum type="alphaUcPeriod"/>
            </a:pPr>
            <a:r>
              <a:rPr lang="en-US" sz="1900"/>
              <a:t>Intangible</a:t>
            </a:r>
          </a:p>
          <a:p>
            <a:pPr marL="514350" indent="-514350">
              <a:buFont typeface="+mj-lt"/>
              <a:buAutoNum type="alphaUcPeriod"/>
            </a:pPr>
            <a:r>
              <a:rPr lang="en-US" sz="1900"/>
              <a:t>Both tangible and intangible</a:t>
            </a:r>
          </a:p>
        </p:txBody>
      </p:sp>
    </p:spTree>
    <p:extLst>
      <p:ext uri="{BB962C8B-B14F-4D97-AF65-F5344CB8AC3E}">
        <p14:creationId xmlns:p14="http://schemas.microsoft.com/office/powerpoint/2010/main" val="395436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40ED-FBF5-A780-8063-E8D324266581}"/>
              </a:ext>
            </a:extLst>
          </p:cNvPr>
          <p:cNvSpPr>
            <a:spLocks noGrp="1"/>
          </p:cNvSpPr>
          <p:nvPr>
            <p:ph type="title"/>
          </p:nvPr>
        </p:nvSpPr>
        <p:spPr/>
        <p:txBody>
          <a:bodyPr/>
          <a:lstStyle/>
          <a:p>
            <a:r>
              <a:rPr lang="en-US" dirty="0"/>
              <a:t>Brand Equity</a:t>
            </a:r>
          </a:p>
        </p:txBody>
      </p:sp>
      <p:sp>
        <p:nvSpPr>
          <p:cNvPr id="4" name="Oval 3">
            <a:extLst>
              <a:ext uri="{FF2B5EF4-FFF2-40B4-BE49-F238E27FC236}">
                <a16:creationId xmlns:a16="http://schemas.microsoft.com/office/drawing/2014/main" id="{A46E5E70-18E2-8DF2-9DDA-EEAF9FAA2891}"/>
              </a:ext>
            </a:extLst>
          </p:cNvPr>
          <p:cNvSpPr/>
          <p:nvPr/>
        </p:nvSpPr>
        <p:spPr>
          <a:xfrm>
            <a:off x="3674533" y="1363133"/>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CBBE</a:t>
            </a:r>
          </a:p>
        </p:txBody>
      </p:sp>
      <p:sp>
        <p:nvSpPr>
          <p:cNvPr id="5" name="Oval 4">
            <a:extLst>
              <a:ext uri="{FF2B5EF4-FFF2-40B4-BE49-F238E27FC236}">
                <a16:creationId xmlns:a16="http://schemas.microsoft.com/office/drawing/2014/main" id="{B08A2B6C-5E44-20DB-0360-67D703BD8451}"/>
              </a:ext>
            </a:extLst>
          </p:cNvPr>
          <p:cNvSpPr/>
          <p:nvPr/>
        </p:nvSpPr>
        <p:spPr>
          <a:xfrm>
            <a:off x="2495549"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Image/ Association</a:t>
            </a:r>
          </a:p>
        </p:txBody>
      </p:sp>
      <p:sp>
        <p:nvSpPr>
          <p:cNvPr id="6" name="Oval 5">
            <a:extLst>
              <a:ext uri="{FF2B5EF4-FFF2-40B4-BE49-F238E27FC236}">
                <a16:creationId xmlns:a16="http://schemas.microsoft.com/office/drawing/2014/main" id="{B9D6582D-946E-633A-66D4-AE545E547C1C}"/>
              </a:ext>
            </a:extLst>
          </p:cNvPr>
          <p:cNvSpPr/>
          <p:nvPr/>
        </p:nvSpPr>
        <p:spPr>
          <a:xfrm>
            <a:off x="262466"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8" name="Straight Arrow Connector 7">
            <a:extLst>
              <a:ext uri="{FF2B5EF4-FFF2-40B4-BE49-F238E27FC236}">
                <a16:creationId xmlns:a16="http://schemas.microsoft.com/office/drawing/2014/main" id="{289371FD-D6CA-C5AB-E43D-9829C5AD4304}"/>
              </a:ext>
            </a:extLst>
          </p:cNvPr>
          <p:cNvCxnSpPr>
            <a:cxnSpLocks/>
            <a:stCxn id="6" idx="0"/>
            <a:endCxn id="4" idx="4"/>
          </p:cNvCxnSpPr>
          <p:nvPr/>
        </p:nvCxnSpPr>
        <p:spPr>
          <a:xfrm flipV="1">
            <a:off x="1316566" y="2556933"/>
            <a:ext cx="3412067"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B7C080-ED0E-964C-B9ED-B14727C35FD7}"/>
              </a:ext>
            </a:extLst>
          </p:cNvPr>
          <p:cNvCxnSpPr>
            <a:cxnSpLocks/>
            <a:stCxn id="5" idx="0"/>
            <a:endCxn id="4" idx="4"/>
          </p:cNvCxnSpPr>
          <p:nvPr/>
        </p:nvCxnSpPr>
        <p:spPr>
          <a:xfrm flipV="1">
            <a:off x="3549649" y="2556933"/>
            <a:ext cx="1178984"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062ACF74-C1F4-24BD-0DF7-1D1B5D590EB2}"/>
              </a:ext>
            </a:extLst>
          </p:cNvPr>
          <p:cNvSpPr/>
          <p:nvPr/>
        </p:nvSpPr>
        <p:spPr>
          <a:xfrm>
            <a:off x="4728632"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Perceived Quality</a:t>
            </a:r>
          </a:p>
        </p:txBody>
      </p:sp>
      <p:sp>
        <p:nvSpPr>
          <p:cNvPr id="13" name="Oval 12">
            <a:extLst>
              <a:ext uri="{FF2B5EF4-FFF2-40B4-BE49-F238E27FC236}">
                <a16:creationId xmlns:a16="http://schemas.microsoft.com/office/drawing/2014/main" id="{510A9C2F-F872-6D95-1C3E-05281869FECD}"/>
              </a:ext>
            </a:extLst>
          </p:cNvPr>
          <p:cNvSpPr/>
          <p:nvPr/>
        </p:nvSpPr>
        <p:spPr>
          <a:xfrm>
            <a:off x="6900334"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Loyalty</a:t>
            </a:r>
          </a:p>
        </p:txBody>
      </p:sp>
      <p:cxnSp>
        <p:nvCxnSpPr>
          <p:cNvPr id="14" name="Straight Arrow Connector 13">
            <a:extLst>
              <a:ext uri="{FF2B5EF4-FFF2-40B4-BE49-F238E27FC236}">
                <a16:creationId xmlns:a16="http://schemas.microsoft.com/office/drawing/2014/main" id="{88CECA80-F918-0479-1A06-E44CA67343BE}"/>
              </a:ext>
            </a:extLst>
          </p:cNvPr>
          <p:cNvCxnSpPr>
            <a:cxnSpLocks/>
            <a:stCxn id="12" idx="0"/>
            <a:endCxn id="4" idx="4"/>
          </p:cNvCxnSpPr>
          <p:nvPr/>
        </p:nvCxnSpPr>
        <p:spPr>
          <a:xfrm flipH="1" flipV="1">
            <a:off x="4728633" y="2556933"/>
            <a:ext cx="1054099"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3E5ABD-AAC5-D790-B46D-3ACBD75C60C6}"/>
              </a:ext>
            </a:extLst>
          </p:cNvPr>
          <p:cNvCxnSpPr>
            <a:cxnSpLocks/>
            <a:stCxn id="13" idx="0"/>
            <a:endCxn id="4" idx="4"/>
          </p:cNvCxnSpPr>
          <p:nvPr/>
        </p:nvCxnSpPr>
        <p:spPr>
          <a:xfrm flipH="1" flipV="1">
            <a:off x="4728633" y="2556933"/>
            <a:ext cx="3225801"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08CE2F4-F488-4BC1-B5E8-93574223ABC4}"/>
              </a:ext>
            </a:extLst>
          </p:cNvPr>
          <p:cNvSpPr/>
          <p:nvPr/>
        </p:nvSpPr>
        <p:spPr>
          <a:xfrm>
            <a:off x="2495549" y="4897967"/>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36" name="Straight Arrow Connector 35">
            <a:extLst>
              <a:ext uri="{FF2B5EF4-FFF2-40B4-BE49-F238E27FC236}">
                <a16:creationId xmlns:a16="http://schemas.microsoft.com/office/drawing/2014/main" id="{E0EF1487-8483-BACB-6790-DBF0F40B2F24}"/>
              </a:ext>
            </a:extLst>
          </p:cNvPr>
          <p:cNvCxnSpPr>
            <a:cxnSpLocks/>
            <a:stCxn id="27" idx="0"/>
            <a:endCxn id="5" idx="4"/>
          </p:cNvCxnSpPr>
          <p:nvPr/>
        </p:nvCxnSpPr>
        <p:spPr>
          <a:xfrm flipV="1">
            <a:off x="3549649" y="4402666"/>
            <a:ext cx="0" cy="49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F12B82B-ED90-C008-08BE-27D2961B42A8}"/>
              </a:ext>
            </a:extLst>
          </p:cNvPr>
          <p:cNvCxnSpPr>
            <a:endCxn id="12" idx="1"/>
          </p:cNvCxnSpPr>
          <p:nvPr/>
        </p:nvCxnSpPr>
        <p:spPr>
          <a:xfrm flipV="1">
            <a:off x="4326467" y="3365702"/>
            <a:ext cx="710904" cy="376565"/>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56AB728-4771-72AB-E771-8C649E3537DD}"/>
              </a:ext>
            </a:extLst>
          </p:cNvPr>
          <p:cNvCxnSpPr>
            <a:cxnSpLocks/>
            <a:endCxn id="12" idx="3"/>
          </p:cNvCxnSpPr>
          <p:nvPr/>
        </p:nvCxnSpPr>
        <p:spPr>
          <a:xfrm>
            <a:off x="4326467" y="3860799"/>
            <a:ext cx="710904" cy="349047"/>
          </a:xfrm>
          <a:prstGeom prst="line">
            <a:avLst/>
          </a:prstGeom>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184FF840-66D2-54AC-69F8-90DB68555A48}"/>
              </a:ext>
            </a:extLst>
          </p:cNvPr>
          <p:cNvSpPr/>
          <p:nvPr/>
        </p:nvSpPr>
        <p:spPr>
          <a:xfrm>
            <a:off x="4195231" y="3727449"/>
            <a:ext cx="133350" cy="1333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35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12" grpId="0" animBg="1"/>
      <p:bldP spid="13" grpId="0" animBg="1"/>
      <p:bldP spid="27"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EED39E99-D374-AFD0-EB69-169BD5EA180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352" t="9091" r="36557"/>
          <a:stretch/>
        </p:blipFill>
        <p:spPr>
          <a:xfrm>
            <a:off x="2642616" y="10"/>
            <a:ext cx="6501384"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CB78DA-0ED5-884D-C661-00F9628CBA40}"/>
              </a:ext>
            </a:extLst>
          </p:cNvPr>
          <p:cNvSpPr>
            <a:spLocks noGrp="1"/>
          </p:cNvSpPr>
          <p:nvPr>
            <p:ph type="ctrTitle"/>
          </p:nvPr>
        </p:nvSpPr>
        <p:spPr>
          <a:xfrm>
            <a:off x="358485" y="1122363"/>
            <a:ext cx="3017520" cy="3204134"/>
          </a:xfrm>
        </p:spPr>
        <p:txBody>
          <a:bodyPr anchor="b">
            <a:normAutofit/>
          </a:bodyPr>
          <a:lstStyle/>
          <a:p>
            <a:pPr algn="l"/>
            <a:r>
              <a:rPr lang="en-US" sz="4200"/>
              <a:t>Chapter 3</a:t>
            </a:r>
          </a:p>
        </p:txBody>
      </p:sp>
      <p:sp>
        <p:nvSpPr>
          <p:cNvPr id="3" name="Subtitle 2">
            <a:extLst>
              <a:ext uri="{FF2B5EF4-FFF2-40B4-BE49-F238E27FC236}">
                <a16:creationId xmlns:a16="http://schemas.microsoft.com/office/drawing/2014/main" id="{2FCD0486-7870-A808-97F0-840E82A69C2A}"/>
              </a:ext>
            </a:extLst>
          </p:cNvPr>
          <p:cNvSpPr>
            <a:spLocks noGrp="1"/>
          </p:cNvSpPr>
          <p:nvPr>
            <p:ph type="subTitle" idx="1"/>
          </p:nvPr>
        </p:nvSpPr>
        <p:spPr>
          <a:xfrm>
            <a:off x="358485" y="4872922"/>
            <a:ext cx="3017519" cy="1208141"/>
          </a:xfrm>
        </p:spPr>
        <p:txBody>
          <a:bodyPr>
            <a:normAutofit/>
          </a:bodyPr>
          <a:lstStyle/>
          <a:p>
            <a:pPr algn="l"/>
            <a:r>
              <a:rPr lang="en-US" sz="1700">
                <a:latin typeface="+mn-lt"/>
              </a:rPr>
              <a:t>Brands Resonance and the Brand Value Chain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3232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IN" dirty="0"/>
              <a:t>Learning Objectives</a:t>
            </a:r>
          </a:p>
        </p:txBody>
      </p:sp>
      <p:graphicFrame>
        <p:nvGraphicFramePr>
          <p:cNvPr id="7" name="Content Placeholder 2">
            <a:extLst>
              <a:ext uri="{FF2B5EF4-FFF2-40B4-BE49-F238E27FC236}">
                <a16:creationId xmlns:a16="http://schemas.microsoft.com/office/drawing/2014/main" id="{61D7A55F-0B1E-FE2F-D82B-F5B18A2B58E0}"/>
              </a:ext>
            </a:extLst>
          </p:cNvPr>
          <p:cNvGraphicFramePr>
            <a:graphicFrameLocks noGrp="1"/>
          </p:cNvGraphicFramePr>
          <p:nvPr>
            <p:ph sz="quarter" idx="13"/>
            <p:extLst>
              <p:ext uri="{D42A27DB-BD31-4B8C-83A1-F6EECF244321}">
                <p14:modId xmlns:p14="http://schemas.microsoft.com/office/powerpoint/2010/main" val="3707306378"/>
              </p:ext>
            </p:extLst>
          </p:nvPr>
        </p:nvGraphicFramePr>
        <p:xfrm>
          <a:off x="457200" y="1555750"/>
          <a:ext cx="8229600" cy="443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569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36B4A69-B86C-4819-8A2A-69F883D0DF1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1F2218F-4362-4588-8460-1D4E52B60E8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23FD7C6-1771-4EA5-BBFF-6DF5CAB9EA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EF64A3E-3278-4C8F-ADA7-C225977D6C8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06F338A0-FA8F-48B6-BB39-8E1B0905A36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1378005E-8651-4432-AA25-3A1E9034311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C97C6BCD-CE18-48C4-920E-256D7404434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DE68F79B-D551-45F5-9BAC-6B4A2E359F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r>
              <a:rPr lang="en-US" sz="2000">
                <a:solidFill>
                  <a:schemeClr val="tx1"/>
                </a:solidFill>
              </a:rPr>
              <a:t>Building A Strong Brand: The Four Steps of Brand Building</a:t>
            </a:r>
          </a:p>
        </p:txBody>
      </p:sp>
      <p:pic>
        <p:nvPicPr>
          <p:cNvPr id="12" name="Picture 11" descr="Background pattern&#10;&#10;Description automatically generated">
            <a:extLst>
              <a:ext uri="{FF2B5EF4-FFF2-40B4-BE49-F238E27FC236}">
                <a16:creationId xmlns:a16="http://schemas.microsoft.com/office/drawing/2014/main" id="{420EE6EE-C045-0F28-3BFB-C2630FFEDB1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0344" b="7514"/>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A2FBCC12-7C6C-D450-0869-1C608AB511B8}"/>
              </a:ext>
            </a:extLst>
          </p:cNvPr>
          <p:cNvSpPr txBox="1"/>
          <p:nvPr/>
        </p:nvSpPr>
        <p:spPr>
          <a:xfrm>
            <a:off x="3167986" y="3752850"/>
            <a:ext cx="5614060" cy="2452687"/>
          </a:xfrm>
          <a:prstGeom prst="rect">
            <a:avLst/>
          </a:prstGeom>
        </p:spPr>
        <p:txBody>
          <a:bodyPr vert="horz" lIns="91440" tIns="45720" rIns="91440" bIns="45720" rtlCol="0" anchor="ctr">
            <a:normAutofit/>
          </a:bodyPr>
          <a:lstStyle/>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Who are you? (brand identity)</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are you? (brand meaning)</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What do I think or feel about you? ( brand responses)</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and me ? What kind of association and how much a connection would I like to have with you? (brand relationship)</a:t>
            </a:r>
          </a:p>
        </p:txBody>
      </p:sp>
    </p:spTree>
    <p:extLst>
      <p:ext uri="{BB962C8B-B14F-4D97-AF65-F5344CB8AC3E}">
        <p14:creationId xmlns:p14="http://schemas.microsoft.com/office/powerpoint/2010/main" val="12582964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2739</Words>
  <Application>Microsoft Office PowerPoint</Application>
  <PresentationFormat>On-screen Show (4:3)</PresentationFormat>
  <Paragraphs>387</Paragraphs>
  <Slides>46</Slides>
  <Notes>24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Calibri Light</vt:lpstr>
      <vt:lpstr>Times New Roman</vt:lpstr>
      <vt:lpstr>Custom Design</vt:lpstr>
      <vt:lpstr>PowerPoint Presentation</vt:lpstr>
      <vt:lpstr>Iclicker Question</vt:lpstr>
      <vt:lpstr>Iclicker Question</vt:lpstr>
      <vt:lpstr>Iclicker Question</vt:lpstr>
      <vt:lpstr>Iclicker</vt:lpstr>
      <vt:lpstr>Brand Equity</vt:lpstr>
      <vt:lpstr>Chapter 3</vt:lpstr>
      <vt:lpstr>Learning Objectives</vt:lpstr>
      <vt:lpstr>Building A Strong Brand: The Four Steps of Brand Building</vt:lpstr>
      <vt:lpstr>Figure 3-1: Brand Resonance Pyramid</vt:lpstr>
      <vt:lpstr>Figure 3-2: Subdimensions of Brand Building Blocks</vt:lpstr>
      <vt:lpstr>Brand Salience (1 of 3)</vt:lpstr>
      <vt:lpstr>Brand Salience (2 of 3)</vt:lpstr>
      <vt:lpstr>Brand Salience (3 of 3)</vt:lpstr>
      <vt:lpstr>Figure 3-3: Beverage Category Hierarchy</vt:lpstr>
      <vt:lpstr>Brand Salience (4 of 4)</vt:lpstr>
      <vt:lpstr>Brand Performance (1 of 2)</vt:lpstr>
      <vt:lpstr>Brand Performance (2 of 2)</vt:lpstr>
      <vt:lpstr>Brand Imagery (1 of 4)</vt:lpstr>
      <vt:lpstr>Brand Imagery (2 of 4)</vt:lpstr>
      <vt:lpstr>Brand Imagery (3 of 4)</vt:lpstr>
      <vt:lpstr>Brand Imagery (4 of 4)</vt:lpstr>
      <vt:lpstr>Figure 3-1: Brand Resonance Pyramid</vt:lpstr>
      <vt:lpstr>Brand Judgments (1 of 4)</vt:lpstr>
      <vt:lpstr>Brand Judgments (2 of 4)</vt:lpstr>
      <vt:lpstr>Brand Judgments (3 of 4)</vt:lpstr>
      <vt:lpstr>Brand Judgments (4 of 4)</vt:lpstr>
      <vt:lpstr>Brand Feelings (1 of 2)</vt:lpstr>
      <vt:lpstr>Brand Feelings (2 of 2)</vt:lpstr>
      <vt:lpstr>Brand Resonance (1 of 3)</vt:lpstr>
      <vt:lpstr>Brand Resonance (2 of 3)</vt:lpstr>
      <vt:lpstr>Brand Resonance (3 of 3)</vt:lpstr>
      <vt:lpstr>Brand-Building Implications</vt:lpstr>
      <vt:lpstr>The Brand Value Chain</vt:lpstr>
      <vt:lpstr>Figure 3-5: Brand Value Chain</vt:lpstr>
      <vt:lpstr>The Brand Value Stages (1 of 6)</vt:lpstr>
      <vt:lpstr>The Brand Value Stages (2 of 6)</vt:lpstr>
      <vt:lpstr>The Brand Value Stages (3 of 6)</vt:lpstr>
      <vt:lpstr>The Brand Value Stages (4 of 6)</vt:lpstr>
      <vt:lpstr>The Brand Value Stages (5 of 6)</vt:lpstr>
      <vt:lpstr>The Brand Value Stages (6 of 6)</vt:lpstr>
      <vt:lpstr>Brand Community</vt:lpstr>
      <vt:lpstr>MTV Case Study</vt:lpstr>
      <vt:lpstr>MTV Takeaways</vt:lpstr>
      <vt:lpstr>Group Discussion</vt:lpstr>
      <vt:lpstr>Journal Articles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2022-09-19T01:23:56Z</dcterms:modified>
</cp:coreProperties>
</file>